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43"/>
  </p:notesMasterIdLst>
  <p:sldIdLst>
    <p:sldId id="256" r:id="rId2"/>
    <p:sldId id="307" r:id="rId3"/>
    <p:sldId id="305" r:id="rId4"/>
    <p:sldId id="306" r:id="rId5"/>
    <p:sldId id="257" r:id="rId6"/>
    <p:sldId id="271" r:id="rId7"/>
    <p:sldId id="285" r:id="rId8"/>
    <p:sldId id="274" r:id="rId9"/>
    <p:sldId id="275" r:id="rId10"/>
    <p:sldId id="259" r:id="rId11"/>
    <p:sldId id="308" r:id="rId12"/>
    <p:sldId id="272" r:id="rId13"/>
    <p:sldId id="280" r:id="rId14"/>
    <p:sldId id="261" r:id="rId15"/>
    <p:sldId id="268" r:id="rId16"/>
    <p:sldId id="262" r:id="rId17"/>
    <p:sldId id="270" r:id="rId18"/>
    <p:sldId id="282" r:id="rId19"/>
    <p:sldId id="283" r:id="rId20"/>
    <p:sldId id="284" r:id="rId21"/>
    <p:sldId id="258" r:id="rId22"/>
    <p:sldId id="276" r:id="rId23"/>
    <p:sldId id="269" r:id="rId24"/>
    <p:sldId id="266" r:id="rId25"/>
    <p:sldId id="286" r:id="rId26"/>
    <p:sldId id="287" r:id="rId27"/>
    <p:sldId id="304" r:id="rId28"/>
    <p:sldId id="288" r:id="rId29"/>
    <p:sldId id="303" r:id="rId30"/>
    <p:sldId id="291" r:id="rId31"/>
    <p:sldId id="292" r:id="rId32"/>
    <p:sldId id="260" r:id="rId33"/>
    <p:sldId id="293" r:id="rId34"/>
    <p:sldId id="294" r:id="rId35"/>
    <p:sldId id="263" r:id="rId36"/>
    <p:sldId id="295" r:id="rId37"/>
    <p:sldId id="298" r:id="rId38"/>
    <p:sldId id="299" r:id="rId39"/>
    <p:sldId id="300" r:id="rId40"/>
    <p:sldId id="301" r:id="rId41"/>
    <p:sldId id="30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8BCE1-DD84-4861-8AF9-88769BA0BC1E}" v="167" dt="2019-04-24T17:08:39.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da Vogel" userId="7fb8f79b-dc54-4d1f-8f94-421b8e2f6ac5" providerId="ADAL" clId="{5E78BCE1-DD84-4861-8AF9-88769BA0BC1E}"/>
    <pc:docChg chg="modSld">
      <pc:chgData name="Malinda Vogel" userId="7fb8f79b-dc54-4d1f-8f94-421b8e2f6ac5" providerId="ADAL" clId="{5E78BCE1-DD84-4861-8AF9-88769BA0BC1E}" dt="2019-04-24T17:08:52.388" v="241" actId="115"/>
      <pc:docMkLst>
        <pc:docMk/>
      </pc:docMkLst>
      <pc:sldChg chg="modSp">
        <pc:chgData name="Malinda Vogel" userId="7fb8f79b-dc54-4d1f-8f94-421b8e2f6ac5" providerId="ADAL" clId="{5E78BCE1-DD84-4861-8AF9-88769BA0BC1E}" dt="2019-04-24T17:07:30.479" v="72" actId="113"/>
        <pc:sldMkLst>
          <pc:docMk/>
          <pc:sldMk cId="0" sldId="270"/>
        </pc:sldMkLst>
        <pc:spChg chg="mod">
          <ac:chgData name="Malinda Vogel" userId="7fb8f79b-dc54-4d1f-8f94-421b8e2f6ac5" providerId="ADAL" clId="{5E78BCE1-DD84-4861-8AF9-88769BA0BC1E}" dt="2019-04-24T16:16:42.910" v="67" actId="113"/>
          <ac:spMkLst>
            <pc:docMk/>
            <pc:sldMk cId="0" sldId="270"/>
            <ac:spMk id="41987" creationId="{00000000-0000-0000-0000-000000000000}"/>
          </ac:spMkLst>
        </pc:spChg>
        <pc:spChg chg="mod">
          <ac:chgData name="Malinda Vogel" userId="7fb8f79b-dc54-4d1f-8f94-421b8e2f6ac5" providerId="ADAL" clId="{5E78BCE1-DD84-4861-8AF9-88769BA0BC1E}" dt="2019-04-24T17:07:30.479" v="72" actId="113"/>
          <ac:spMkLst>
            <pc:docMk/>
            <pc:sldMk cId="0" sldId="270"/>
            <ac:spMk id="41988" creationId="{00000000-0000-0000-0000-000000000000}"/>
          </ac:spMkLst>
        </pc:spChg>
      </pc:sldChg>
      <pc:sldChg chg="modSp modAnim">
        <pc:chgData name="Malinda Vogel" userId="7fb8f79b-dc54-4d1f-8f94-421b8e2f6ac5" providerId="ADAL" clId="{5E78BCE1-DD84-4861-8AF9-88769BA0BC1E}" dt="2019-04-17T13:01:35.768" v="56" actId="20577"/>
        <pc:sldMkLst>
          <pc:docMk/>
          <pc:sldMk cId="0" sldId="272"/>
        </pc:sldMkLst>
        <pc:spChg chg="mod">
          <ac:chgData name="Malinda Vogel" userId="7fb8f79b-dc54-4d1f-8f94-421b8e2f6ac5" providerId="ADAL" clId="{5E78BCE1-DD84-4861-8AF9-88769BA0BC1E}" dt="2019-04-17T13:01:35.768" v="56" actId="20577"/>
          <ac:spMkLst>
            <pc:docMk/>
            <pc:sldMk cId="0" sldId="272"/>
            <ac:spMk id="15364" creationId="{00000000-0000-0000-0000-000000000000}"/>
          </ac:spMkLst>
        </pc:spChg>
      </pc:sldChg>
      <pc:sldChg chg="modSp">
        <pc:chgData name="Malinda Vogel" userId="7fb8f79b-dc54-4d1f-8f94-421b8e2f6ac5" providerId="ADAL" clId="{5E78BCE1-DD84-4861-8AF9-88769BA0BC1E}" dt="2019-04-17T13:01:19.565" v="53" actId="20577"/>
        <pc:sldMkLst>
          <pc:docMk/>
          <pc:sldMk cId="0" sldId="279"/>
        </pc:sldMkLst>
        <pc:spChg chg="mod">
          <ac:chgData name="Malinda Vogel" userId="7fb8f79b-dc54-4d1f-8f94-421b8e2f6ac5" providerId="ADAL" clId="{5E78BCE1-DD84-4861-8AF9-88769BA0BC1E}" dt="2019-04-17T13:01:19.565" v="53" actId="20577"/>
          <ac:spMkLst>
            <pc:docMk/>
            <pc:sldMk cId="0" sldId="279"/>
            <ac:spMk id="18435" creationId="{00000000-0000-0000-0000-000000000000}"/>
          </ac:spMkLst>
        </pc:spChg>
      </pc:sldChg>
      <pc:sldChg chg="modSp">
        <pc:chgData name="Malinda Vogel" userId="7fb8f79b-dc54-4d1f-8f94-421b8e2f6ac5" providerId="ADAL" clId="{5E78BCE1-DD84-4861-8AF9-88769BA0BC1E}" dt="2019-04-17T13:02:06.821" v="58" actId="20577"/>
        <pc:sldMkLst>
          <pc:docMk/>
          <pc:sldMk cId="0" sldId="280"/>
        </pc:sldMkLst>
        <pc:spChg chg="mod">
          <ac:chgData name="Malinda Vogel" userId="7fb8f79b-dc54-4d1f-8f94-421b8e2f6ac5" providerId="ADAL" clId="{5E78BCE1-DD84-4861-8AF9-88769BA0BC1E}" dt="2019-04-17T13:02:06.821" v="58" actId="20577"/>
          <ac:spMkLst>
            <pc:docMk/>
            <pc:sldMk cId="0" sldId="280"/>
            <ac:spMk id="22531" creationId="{00000000-0000-0000-0000-000000000000}"/>
          </ac:spMkLst>
        </pc:spChg>
      </pc:sldChg>
      <pc:sldChg chg="modSp modAnim">
        <pc:chgData name="Malinda Vogel" userId="7fb8f79b-dc54-4d1f-8f94-421b8e2f6ac5" providerId="ADAL" clId="{5E78BCE1-DD84-4861-8AF9-88769BA0BC1E}" dt="2019-04-24T17:07:53.717" v="144" actId="20577"/>
        <pc:sldMkLst>
          <pc:docMk/>
          <pc:sldMk cId="0" sldId="282"/>
        </pc:sldMkLst>
        <pc:spChg chg="mod">
          <ac:chgData name="Malinda Vogel" userId="7fb8f79b-dc54-4d1f-8f94-421b8e2f6ac5" providerId="ADAL" clId="{5E78BCE1-DD84-4861-8AF9-88769BA0BC1E}" dt="2019-04-24T17:07:53.717" v="144" actId="20577"/>
          <ac:spMkLst>
            <pc:docMk/>
            <pc:sldMk cId="0" sldId="282"/>
            <ac:spMk id="16387" creationId="{00000000-0000-0000-0000-000000000000}"/>
          </ac:spMkLst>
        </pc:spChg>
      </pc:sldChg>
      <pc:sldChg chg="modSp modAnim">
        <pc:chgData name="Malinda Vogel" userId="7fb8f79b-dc54-4d1f-8f94-421b8e2f6ac5" providerId="ADAL" clId="{5E78BCE1-DD84-4861-8AF9-88769BA0BC1E}" dt="2019-04-24T17:08:39.167" v="237" actId="207"/>
        <pc:sldMkLst>
          <pc:docMk/>
          <pc:sldMk cId="0" sldId="283"/>
        </pc:sldMkLst>
        <pc:spChg chg="mod">
          <ac:chgData name="Malinda Vogel" userId="7fb8f79b-dc54-4d1f-8f94-421b8e2f6ac5" providerId="ADAL" clId="{5E78BCE1-DD84-4861-8AF9-88769BA0BC1E}" dt="2019-04-24T17:08:39.167" v="237" actId="207"/>
          <ac:spMkLst>
            <pc:docMk/>
            <pc:sldMk cId="0" sldId="283"/>
            <ac:spMk id="16387" creationId="{00000000-0000-0000-0000-000000000000}"/>
          </ac:spMkLst>
        </pc:spChg>
      </pc:sldChg>
      <pc:sldChg chg="modSp">
        <pc:chgData name="Malinda Vogel" userId="7fb8f79b-dc54-4d1f-8f94-421b8e2f6ac5" providerId="ADAL" clId="{5E78BCE1-DD84-4861-8AF9-88769BA0BC1E}" dt="2019-04-24T17:08:52.388" v="241" actId="115"/>
        <pc:sldMkLst>
          <pc:docMk/>
          <pc:sldMk cId="0" sldId="284"/>
        </pc:sldMkLst>
        <pc:spChg chg="mod">
          <ac:chgData name="Malinda Vogel" userId="7fb8f79b-dc54-4d1f-8f94-421b8e2f6ac5" providerId="ADAL" clId="{5E78BCE1-DD84-4861-8AF9-88769BA0BC1E}" dt="2019-04-24T17:08:52.388" v="241" actId="115"/>
          <ac:spMkLst>
            <pc:docMk/>
            <pc:sldMk cId="0" sldId="284"/>
            <ac:spMk id="481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CDBF27B-9D93-3D4A-8063-EFCE201CFFB6}" type="slidenum">
              <a:rPr lang="en-US"/>
              <a:pPr>
                <a:defRPr/>
              </a:pPr>
              <a:t>‹#›</a:t>
            </a:fld>
            <a:endParaRPr lang="en-US"/>
          </a:p>
        </p:txBody>
      </p:sp>
    </p:spTree>
    <p:extLst>
      <p:ext uri="{BB962C8B-B14F-4D97-AF65-F5344CB8AC3E}">
        <p14:creationId xmlns:p14="http://schemas.microsoft.com/office/powerpoint/2010/main" val="3767875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icro.magnet.fsu.edu/primer/java/electromagnetic/index.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E1BEDD7-3784-814F-BDFF-4DEAEA9A6036}"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682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10C0675-FE5E-0B42-8568-0692C409ED65}" type="slidenum">
              <a:rPr lang="en-US"/>
              <a:pPr/>
              <a:t>14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5754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21BBCDF-2D18-3241-A6F0-F8F5AE0A3421}" type="slidenum">
              <a:rPr lang="en-US"/>
              <a:pPr/>
              <a:t>16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9797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96DE2E-0850-994B-9388-1EB5A9934627}"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82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1F55DF9-9A2B-D949-872C-A3CE7E66F417}" type="slidenum">
              <a:rPr lang="en-US"/>
              <a:pPr/>
              <a:t>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673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C12746-AC22-2240-8745-3FDC4DFFEF76}"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9758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689B6FD-CF06-E44F-A9FA-CB12E02BFBC0}" type="slidenum">
              <a:rPr lang="en-US"/>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170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D64B5F-6C14-3443-B59A-52CB57F76A9B}" type="slidenum">
              <a:rPr lang="en-US"/>
              <a:pPr/>
              <a:t>21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1186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74D0C4B-3B57-4143-BF60-5F0F46DBE2FC}"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89546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879F319-BF1E-D846-B0FA-887141AB9327}" type="slidenum">
              <a:rPr lang="en-US"/>
              <a:pPr/>
              <a:t>23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91797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B68E039-3B8A-A641-BD78-B7E2AF6FE58A}" type="slidenum">
              <a:rPr lang="en-US"/>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6340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B36D1F-1C87-B443-9FCE-B27BBF691156}" type="slidenum">
              <a:rPr lang="en-US"/>
              <a:pPr/>
              <a:t>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7346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992E859-FEEE-2D4A-92B3-53ED5FB39B06}" type="slidenum">
              <a:rPr lang="en-US"/>
              <a:pPr/>
              <a:t>25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99209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85B9528-5C2D-1545-B87B-EAB62EFD6162}" type="slidenum">
              <a:rPr lang="en-US"/>
              <a:pPr/>
              <a:t>26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221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DD3D00C-7829-45C9-AB2C-D7633C918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5EF7B66-86D6-491B-854A-A4B485B33E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Presentation for lesson 4: </a:t>
            </a:r>
            <a:r>
              <a:rPr lang="en-US" altLang="en-US" i="1"/>
              <a:t>Exploring the Electromagnetic Spectrum,</a:t>
            </a:r>
            <a:r>
              <a:rPr lang="en-US" altLang="en-US"/>
              <a:t> in the </a:t>
            </a:r>
            <a:r>
              <a:rPr lang="en-US" altLang="en-US" i="1"/>
              <a:t>Waves: The Three Color Mystery </a:t>
            </a:r>
            <a:r>
              <a:rPr lang="en-US" altLang="en-US"/>
              <a:t>unit</a:t>
            </a:r>
          </a:p>
          <a:p>
            <a:pPr eaLnBrk="1" hangingPunct="1">
              <a:spcBef>
                <a:spcPct val="0"/>
              </a:spcBef>
            </a:pPr>
            <a:r>
              <a:rPr lang="en-US" altLang="en-US"/>
              <a:t>The slides are animated so you can click (space bar, mouse, etc.) to show the next item when the class is ready.</a:t>
            </a:r>
          </a:p>
        </p:txBody>
      </p:sp>
      <p:sp>
        <p:nvSpPr>
          <p:cNvPr id="5124" name="Slide Number Placeholder 3">
            <a:extLst>
              <a:ext uri="{FF2B5EF4-FFF2-40B4-BE49-F238E27FC236}">
                <a16:creationId xmlns:a16="http://schemas.microsoft.com/office/drawing/2014/main" id="{C165E594-296D-4550-858B-CD5067E572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EA5267-240D-4F59-81E2-CF8FCC85D530}"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90BD1D6-E0B5-4915-905E-45EC1EB3C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00E36C9-1E56-4DF4-AAAD-2EF216A87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Play an interactive tutorial to explore the classical representation of an electromagnetic wave as a sine function; you can vary amplitude and wavelength to demonstrate how this function appears in three dimensions. (requires java plug-in) See: </a:t>
            </a:r>
            <a:r>
              <a:rPr lang="en-US" altLang="en-US">
                <a:hlinkClick r:id="rId3"/>
              </a:rPr>
              <a:t>http://micro.magnet.fsu.edu/primer/java/electromagnetic/index.html</a:t>
            </a:r>
            <a:endParaRPr lang="en-US" altLang="en-US"/>
          </a:p>
        </p:txBody>
      </p:sp>
      <p:sp>
        <p:nvSpPr>
          <p:cNvPr id="9220" name="Slide Number Placeholder 3">
            <a:extLst>
              <a:ext uri="{FF2B5EF4-FFF2-40B4-BE49-F238E27FC236}">
                <a16:creationId xmlns:a16="http://schemas.microsoft.com/office/drawing/2014/main" id="{DDE3DDC7-14B2-428E-BC12-DD2EDF09E5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90CC0B-FF90-4076-8A4A-373E37F2DB5C}"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6705A34-CAFD-4846-9EEF-7B36F2843D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4F55007-7B7B-42DF-A723-EDA8D27A6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Light from the sun looks white, but it is really made up of all the colors of the rainbow. A prism is a specially shaped crystal. When white light shines through a prism, the light is separated into all its colors.</a:t>
            </a:r>
          </a:p>
        </p:txBody>
      </p:sp>
      <p:sp>
        <p:nvSpPr>
          <p:cNvPr id="13316" name="Slide Number Placeholder 3">
            <a:extLst>
              <a:ext uri="{FF2B5EF4-FFF2-40B4-BE49-F238E27FC236}">
                <a16:creationId xmlns:a16="http://schemas.microsoft.com/office/drawing/2014/main" id="{C2290C70-D6C6-41C5-90E1-BFC08A596E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B3661-253B-4AEF-AFE2-FFB95CF05B5A}"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7F3432F-C5DF-4292-8C9D-C7DF68E72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3550F9C-DAA0-4D49-8FAC-88E35FF6C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Presentation for lesson 2: </a:t>
            </a:r>
            <a:r>
              <a:rPr lang="en-US" altLang="en-US" i="1"/>
              <a:t>Waves and Wave Properties,</a:t>
            </a:r>
            <a:r>
              <a:rPr lang="en-US" altLang="en-US"/>
              <a:t> in the </a:t>
            </a:r>
            <a:r>
              <a:rPr lang="en-US" altLang="en-US" i="1"/>
              <a:t>Waves: The Three Color Mystery </a:t>
            </a:r>
            <a:r>
              <a:rPr lang="en-US" altLang="en-US"/>
              <a:t>unit</a:t>
            </a:r>
          </a:p>
          <a:p>
            <a:pPr eaLnBrk="1" hangingPunct="1">
              <a:spcBef>
                <a:spcPct val="0"/>
              </a:spcBef>
            </a:pPr>
            <a:r>
              <a:rPr lang="en-US" altLang="en-US"/>
              <a:t>The slides are animated so you can click (space bar, mouse, etc.) to show the next item when the class is ready.</a:t>
            </a:r>
          </a:p>
        </p:txBody>
      </p:sp>
      <p:sp>
        <p:nvSpPr>
          <p:cNvPr id="5124" name="Slide Number Placeholder 3">
            <a:extLst>
              <a:ext uri="{FF2B5EF4-FFF2-40B4-BE49-F238E27FC236}">
                <a16:creationId xmlns:a16="http://schemas.microsoft.com/office/drawing/2014/main" id="{7BA62205-00CF-4C8D-9B9B-9E8A26C9E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E08C71-9D84-48D9-8A62-04234C03E6AA}" type="slidenum">
              <a:rPr lang="en-US" altLang="en-US"/>
              <a:pPr/>
              <a:t>36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F5ECA6B-9E9E-8C4E-84CB-01179071F8B1}"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1908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0AFA036-E4E8-824C-AC1F-055D04AF58EC}" type="slidenum">
              <a:rPr lang="en-US"/>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351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55FA030-1A9C-B44D-AA3B-A61B074428EE}" type="slidenum">
              <a:rPr lang="en-US"/>
              <a:pPr/>
              <a:t>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3309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FC18861-EAA1-3A43-9325-F2ABFB6A50AB}" type="slidenum">
              <a:rPr lang="en-US"/>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99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93418E4-7A04-BC45-9004-65C07612A9CA}" type="slidenum">
              <a:rPr lang="en-US"/>
              <a:pPr/>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86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AB6DAB6-3013-3542-B9AB-4574DB6BE8D0}" type="slidenum">
              <a:rPr lang="en-US"/>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783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BF4BC3B-C8E1-0B44-9FB9-F81DEF21E507}" type="slidenum">
              <a:rPr lang="en-US"/>
              <a:pPr/>
              <a:t>13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098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3F16338D-4DEF-3546-8CD0-3B245D938137}" type="slidenum">
              <a:rPr lang="en-US" smtClean="0"/>
              <a:pPr>
                <a:defRPr/>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769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E3A473-A672-4844-AB53-8195AFA9A692}" type="slidenum">
              <a:rPr lang="en-US" smtClean="0"/>
              <a:pPr>
                <a:defRPr/>
              </a:pPr>
              <a:t>‹#›</a:t>
            </a:fld>
            <a:endParaRPr lang="en-US"/>
          </a:p>
        </p:txBody>
      </p:sp>
    </p:spTree>
    <p:extLst>
      <p:ext uri="{BB962C8B-B14F-4D97-AF65-F5344CB8AC3E}">
        <p14:creationId xmlns:p14="http://schemas.microsoft.com/office/powerpoint/2010/main" val="152042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8CC4E7-7CB6-984C-A2AC-D45B68AC22CF}" type="slidenum">
              <a:rPr lang="en-US" smtClean="0"/>
              <a:pPr>
                <a:defRPr/>
              </a:pPr>
              <a:t>‹#›</a:t>
            </a:fld>
            <a:endParaRPr lang="en-US"/>
          </a:p>
        </p:txBody>
      </p:sp>
    </p:spTree>
    <p:extLst>
      <p:ext uri="{BB962C8B-B14F-4D97-AF65-F5344CB8AC3E}">
        <p14:creationId xmlns:p14="http://schemas.microsoft.com/office/powerpoint/2010/main" val="394574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3E8D7D-B76E-EC46-8CDE-4A9CD9604B37}" type="slidenum">
              <a:rPr lang="en-US" smtClean="0"/>
              <a:pPr>
                <a:defRPr/>
              </a:pPr>
              <a:t>‹#›</a:t>
            </a:fld>
            <a:endParaRPr lang="en-US"/>
          </a:p>
        </p:txBody>
      </p:sp>
    </p:spTree>
    <p:extLst>
      <p:ext uri="{BB962C8B-B14F-4D97-AF65-F5344CB8AC3E}">
        <p14:creationId xmlns:p14="http://schemas.microsoft.com/office/powerpoint/2010/main" val="221078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009B7771-BBE5-9140-A507-0DE7649A8F35}" type="slidenum">
              <a:rPr lang="en-US" smtClean="0"/>
              <a:pPr>
                <a:defRPr/>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439763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3069D9-05E2-7440-A727-FE32B535463E}" type="slidenum">
              <a:rPr lang="en-US" smtClean="0"/>
              <a:pPr>
                <a:defRPr/>
              </a:pPr>
              <a:t>‹#›</a:t>
            </a:fld>
            <a:endParaRPr lang="en-US"/>
          </a:p>
        </p:txBody>
      </p:sp>
    </p:spTree>
    <p:extLst>
      <p:ext uri="{BB962C8B-B14F-4D97-AF65-F5344CB8AC3E}">
        <p14:creationId xmlns:p14="http://schemas.microsoft.com/office/powerpoint/2010/main" val="26630134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ECB1B2A-2E31-2947-88A3-0168CD96C498}" type="slidenum">
              <a:rPr lang="en-US" smtClean="0"/>
              <a:pPr>
                <a:defRPr/>
              </a:pPr>
              <a:t>‹#›</a:t>
            </a:fld>
            <a:endParaRPr lang="en-US"/>
          </a:p>
        </p:txBody>
      </p:sp>
    </p:spTree>
    <p:extLst>
      <p:ext uri="{BB962C8B-B14F-4D97-AF65-F5344CB8AC3E}">
        <p14:creationId xmlns:p14="http://schemas.microsoft.com/office/powerpoint/2010/main" val="2666621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906F98-60A1-E044-B34E-EC5E9F784D4F}" type="slidenum">
              <a:rPr lang="en-US" smtClean="0"/>
              <a:pPr>
                <a:defRPr/>
              </a:pPr>
              <a:t>‹#›</a:t>
            </a:fld>
            <a:endParaRPr lang="en-US"/>
          </a:p>
        </p:txBody>
      </p:sp>
    </p:spTree>
    <p:extLst>
      <p:ext uri="{BB962C8B-B14F-4D97-AF65-F5344CB8AC3E}">
        <p14:creationId xmlns:p14="http://schemas.microsoft.com/office/powerpoint/2010/main" val="219824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7C9F83-B01D-884E-9826-C73221A31A26}" type="slidenum">
              <a:rPr lang="en-US" smtClean="0"/>
              <a:pPr>
                <a:defRPr/>
              </a:pPr>
              <a:t>‹#›</a:t>
            </a:fld>
            <a:endParaRPr lang="en-US"/>
          </a:p>
        </p:txBody>
      </p:sp>
    </p:spTree>
    <p:extLst>
      <p:ext uri="{BB962C8B-B14F-4D97-AF65-F5344CB8AC3E}">
        <p14:creationId xmlns:p14="http://schemas.microsoft.com/office/powerpoint/2010/main" val="190780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6D00D2F7-504D-0A44-A498-ACFEA7437317}" type="slidenum">
              <a:rPr lang="en-US" smtClean="0"/>
              <a:pPr>
                <a:defRPr/>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590077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56153" y="6375679"/>
            <a:ext cx="947460" cy="345796"/>
          </a:xfrm>
        </p:spPr>
        <p:txBody>
          <a:bodyPr/>
          <a:lstStyle/>
          <a:p>
            <a:pPr>
              <a:defRPr/>
            </a:pPr>
            <a:fld id="{2D4DFDAD-3FBF-0D44-B7B0-8061857A2387}" type="slidenum">
              <a:rPr lang="en-US" smtClean="0"/>
              <a:pPr>
                <a:defRPr/>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128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BF7B39B8-50D3-DA42-A5B1-EA998BA0A395}" type="slidenum">
              <a:rPr lang="en-US" smtClean="0"/>
              <a:pPr>
                <a:defRPr/>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361154739"/>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eaLnBrk="1" fontAlgn="auto" hangingPunct="1">
              <a:spcAft>
                <a:spcPts val="0"/>
              </a:spcAft>
              <a:defRPr/>
            </a:pPr>
            <a:r>
              <a:rPr lang="en-US" sz="6600">
                <a:ea typeface="+mj-ea"/>
                <a:cs typeface="+mj-cs"/>
              </a:rPr>
              <a:t>Energy!</a:t>
            </a:r>
          </a:p>
        </p:txBody>
      </p:sp>
      <p:sp>
        <p:nvSpPr>
          <p:cNvPr id="4" name="TextBox 3"/>
          <p:cNvSpPr txBox="1"/>
          <p:nvPr/>
        </p:nvSpPr>
        <p:spPr>
          <a:xfrm>
            <a:off x="5435600" y="-609600"/>
            <a:ext cx="184666" cy="369332"/>
          </a:xfrm>
          <a:prstGeom prst="rect">
            <a:avLst/>
          </a:prstGeom>
          <a:noFill/>
        </p:spPr>
        <p:txBody>
          <a:bodyPr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Kinetic Energy</a:t>
            </a:r>
          </a:p>
        </p:txBody>
      </p:sp>
      <p:sp>
        <p:nvSpPr>
          <p:cNvPr id="17411" name="Rectangle 3"/>
          <p:cNvSpPr>
            <a:spLocks noGrp="1" noChangeArrowheads="1"/>
          </p:cNvSpPr>
          <p:nvPr>
            <p:ph idx="1"/>
          </p:nvPr>
        </p:nvSpPr>
        <p:spPr>
          <a:xfrm>
            <a:off x="612775" y="1447800"/>
            <a:ext cx="8153400" cy="4648200"/>
          </a:xfrm>
        </p:spPr>
        <p:txBody>
          <a:bodyPr>
            <a:normAutofit fontScale="92500" lnSpcReduction="10000"/>
          </a:bodyPr>
          <a:lstStyle/>
          <a:p>
            <a:pPr lvl="1" eaLnBrk="1" hangingPunct="1">
              <a:lnSpc>
                <a:spcPct val="90000"/>
              </a:lnSpc>
            </a:pPr>
            <a:r>
              <a:rPr lang="en-US" sz="3200" u="sng" dirty="0"/>
              <a:t>Formula</a:t>
            </a:r>
          </a:p>
          <a:p>
            <a:pPr lvl="2" eaLnBrk="1" hangingPunct="1">
              <a:lnSpc>
                <a:spcPct val="90000"/>
              </a:lnSpc>
            </a:pPr>
            <a:r>
              <a:rPr lang="en-US" sz="3200" dirty="0"/>
              <a:t>KE = ½ m * v</a:t>
            </a:r>
            <a:r>
              <a:rPr lang="en-US" sz="3200" baseline="30000" dirty="0"/>
              <a:t>2</a:t>
            </a:r>
          </a:p>
          <a:p>
            <a:pPr lvl="2" eaLnBrk="1" hangingPunct="1">
              <a:lnSpc>
                <a:spcPct val="90000"/>
              </a:lnSpc>
            </a:pPr>
            <a:r>
              <a:rPr lang="en-US" sz="3200" dirty="0"/>
              <a:t>Units = Joules </a:t>
            </a:r>
            <a:r>
              <a:rPr lang="en-US" sz="3200" i="1" dirty="0"/>
              <a:t>(remember 1J = 1N * 1m/s)</a:t>
            </a:r>
          </a:p>
          <a:p>
            <a:pPr lvl="2" eaLnBrk="1" hangingPunct="1">
              <a:lnSpc>
                <a:spcPct val="90000"/>
              </a:lnSpc>
              <a:buFont typeface="Wingdings" charset="2"/>
              <a:buNone/>
            </a:pPr>
            <a:endParaRPr lang="en-US" dirty="0"/>
          </a:p>
          <a:p>
            <a:pPr lvl="1" eaLnBrk="1" hangingPunct="1">
              <a:lnSpc>
                <a:spcPct val="90000"/>
              </a:lnSpc>
            </a:pPr>
            <a:r>
              <a:rPr lang="en-US" sz="3200" b="1" dirty="0"/>
              <a:t>Practice: </a:t>
            </a:r>
            <a:r>
              <a:rPr lang="en-US" sz="3200" dirty="0"/>
              <a:t>What is the Kinetic Energy of a 44kg cheetah running at 31m/s?</a:t>
            </a:r>
          </a:p>
          <a:p>
            <a:pPr lvl="2" eaLnBrk="1" hangingPunct="1">
              <a:lnSpc>
                <a:spcPct val="90000"/>
              </a:lnSpc>
            </a:pPr>
            <a:endParaRPr lang="en-US" sz="2500" dirty="0"/>
          </a:p>
          <a:p>
            <a:pPr lvl="2" eaLnBrk="1" hangingPunct="1">
              <a:lnSpc>
                <a:spcPct val="90000"/>
              </a:lnSpc>
            </a:pPr>
            <a:r>
              <a:rPr lang="en-US" sz="2500" dirty="0"/>
              <a:t>KE = ½ m * v</a:t>
            </a:r>
            <a:r>
              <a:rPr lang="en-US" sz="2500" baseline="30000" dirty="0"/>
              <a:t>2</a:t>
            </a:r>
          </a:p>
          <a:p>
            <a:pPr lvl="2" eaLnBrk="1" hangingPunct="1">
              <a:lnSpc>
                <a:spcPct val="90000"/>
              </a:lnSpc>
            </a:pPr>
            <a:r>
              <a:rPr lang="en-US" sz="2500" dirty="0"/>
              <a:t>KE = ½ (44 kg) * (31m/s)</a:t>
            </a:r>
            <a:r>
              <a:rPr lang="en-US" sz="2500" baseline="30000" dirty="0"/>
              <a:t>2</a:t>
            </a:r>
          </a:p>
          <a:p>
            <a:pPr lvl="2" eaLnBrk="1" hangingPunct="1">
              <a:lnSpc>
                <a:spcPct val="90000"/>
              </a:lnSpc>
            </a:pPr>
            <a:r>
              <a:rPr lang="en-US" sz="2500" dirty="0"/>
              <a:t>KE = ½ (44 kg) * 916m</a:t>
            </a:r>
            <a:r>
              <a:rPr lang="en-US" sz="2500" baseline="30000" dirty="0"/>
              <a:t>2</a:t>
            </a:r>
            <a:r>
              <a:rPr lang="en-US" sz="2500" dirty="0"/>
              <a:t>/s</a:t>
            </a:r>
            <a:r>
              <a:rPr lang="en-US" sz="2500" baseline="30000" dirty="0"/>
              <a:t>2</a:t>
            </a:r>
            <a:endParaRPr lang="en-US" sz="2500" dirty="0"/>
          </a:p>
          <a:p>
            <a:pPr lvl="2" eaLnBrk="1" hangingPunct="1">
              <a:lnSpc>
                <a:spcPct val="90000"/>
              </a:lnSpc>
            </a:pPr>
            <a:r>
              <a:rPr lang="en-US" sz="2500" dirty="0"/>
              <a:t>KE = 21,142 joules</a:t>
            </a:r>
            <a:endParaRPr lang="en-US" sz="2500" baseline="30000" dirty="0"/>
          </a:p>
          <a:p>
            <a:pPr lvl="1" eaLnBrk="1" hangingPunct="1">
              <a:lnSpc>
                <a:spcPct val="90000"/>
              </a:lnSpc>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7" dur="500"/>
                                        <p:tgtEl>
                                          <p:spTgt spid="17411">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10" dur="500"/>
                                        <p:tgtEl>
                                          <p:spTgt spid="17411">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13" dur="500"/>
                                        <p:tgtEl>
                                          <p:spTgt spid="17411">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16"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9D40-0F13-B011-13C7-0062B0B3A217}"/>
              </a:ext>
            </a:extLst>
          </p:cNvPr>
          <p:cNvSpPr>
            <a:spLocks noGrp="1"/>
          </p:cNvSpPr>
          <p:nvPr>
            <p:ph type="title"/>
          </p:nvPr>
        </p:nvSpPr>
        <p:spPr/>
        <p:txBody>
          <a:bodyPr/>
          <a:lstStyle/>
          <a:p>
            <a:r>
              <a:rPr lang="en-US" dirty="0"/>
              <a:t>Practice Questions</a:t>
            </a:r>
          </a:p>
        </p:txBody>
      </p:sp>
      <p:sp>
        <p:nvSpPr>
          <p:cNvPr id="3" name="Content Placeholder 2">
            <a:extLst>
              <a:ext uri="{FF2B5EF4-FFF2-40B4-BE49-F238E27FC236}">
                <a16:creationId xmlns:a16="http://schemas.microsoft.com/office/drawing/2014/main" id="{BB7F1FD2-A07C-986A-973C-63B5F5692D9F}"/>
              </a:ext>
            </a:extLst>
          </p:cNvPr>
          <p:cNvSpPr>
            <a:spLocks noGrp="1"/>
          </p:cNvSpPr>
          <p:nvPr>
            <p:ph idx="1"/>
          </p:nvPr>
        </p:nvSpPr>
        <p:spPr>
          <a:xfrm>
            <a:off x="755129" y="1251203"/>
            <a:ext cx="7633742" cy="5606797"/>
          </a:xfrm>
        </p:spPr>
        <p:txBody>
          <a:bodyPr>
            <a:normAutofit/>
          </a:bodyPr>
          <a:lstStyle/>
          <a:p>
            <a:pPr marL="0" indent="0">
              <a:buNone/>
            </a:pPr>
            <a:r>
              <a:rPr lang="en-US" sz="2800" b="1" dirty="0">
                <a:solidFill>
                  <a:srgbClr val="FF0000"/>
                </a:solidFill>
              </a:rPr>
              <a:t>       Potential Energy=   m  x    g    x    h</a:t>
            </a:r>
          </a:p>
          <a:p>
            <a:pPr marL="0" indent="0">
              <a:buNone/>
            </a:pPr>
            <a:r>
              <a:rPr lang="en-US" sz="2800" b="1" dirty="0">
                <a:solidFill>
                  <a:srgbClr val="FF0000"/>
                </a:solidFill>
              </a:rPr>
              <a:t>	Kinetic energy= .5m x v</a:t>
            </a:r>
            <a:r>
              <a:rPr lang="en-US" sz="2800" b="1" baseline="30000" dirty="0">
                <a:solidFill>
                  <a:srgbClr val="FF0000"/>
                </a:solidFill>
              </a:rPr>
              <a:t>2</a:t>
            </a:r>
          </a:p>
          <a:p>
            <a:pPr marL="0" indent="0">
              <a:buNone/>
            </a:pPr>
            <a:endParaRPr lang="en-US" b="1" dirty="0"/>
          </a:p>
          <a:p>
            <a:pPr marL="0" indent="0">
              <a:buNone/>
            </a:pPr>
            <a:r>
              <a:rPr lang="en-US" b="1" dirty="0"/>
              <a:t>1) </a:t>
            </a:r>
            <a:r>
              <a:rPr lang="en-US" sz="2000" b="1" dirty="0"/>
              <a:t>A 70kg rock climber name Nolan </a:t>
            </a:r>
            <a:r>
              <a:rPr lang="en-US" sz="2000" b="1" dirty="0" err="1"/>
              <a:t>Mandelkow</a:t>
            </a:r>
            <a:r>
              <a:rPr lang="en-US" sz="2000" b="1" dirty="0"/>
              <a:t> ascends a cliff.  What is the climber’s GPE at a point 50m above the base of the cliff?</a:t>
            </a:r>
          </a:p>
          <a:p>
            <a:pPr marL="0" indent="0">
              <a:buNone/>
            </a:pPr>
            <a:r>
              <a:rPr lang="en-US" b="1" dirty="0"/>
              <a:t>2) Nolan found a certain girl extremely attractive and started chasing after her. </a:t>
            </a:r>
            <a:r>
              <a:rPr lang="en-US" sz="2000" b="1" dirty="0"/>
              <a:t>What is the Kinetic Energy of a 40kg Nolan </a:t>
            </a:r>
            <a:r>
              <a:rPr lang="en-US" sz="2000" b="1" dirty="0" err="1"/>
              <a:t>Mandelkow</a:t>
            </a:r>
            <a:r>
              <a:rPr lang="en-US" sz="2000" b="1" dirty="0"/>
              <a:t> running at 31m/s?</a:t>
            </a:r>
          </a:p>
          <a:p>
            <a:pPr marL="0" indent="0">
              <a:buNone/>
            </a:pPr>
            <a:r>
              <a:rPr lang="en-US" b="1" dirty="0"/>
              <a:t>3) Nolan </a:t>
            </a:r>
            <a:r>
              <a:rPr lang="en-US" b="1" dirty="0" err="1"/>
              <a:t>Mandelkow</a:t>
            </a:r>
            <a:r>
              <a:rPr lang="en-US" b="1" dirty="0"/>
              <a:t> once climbed to the top of Barn’s Bluff and was so tired he stopped talking….well not the stopped talking part. He was a 350m above the Mississippi and at that time weighed 100kg. How much energy does he possess?</a:t>
            </a:r>
          </a:p>
          <a:p>
            <a:pPr marL="0" indent="0">
              <a:buNone/>
            </a:pPr>
            <a:endParaRPr lang="en-US" sz="2000" b="1" dirty="0"/>
          </a:p>
          <a:p>
            <a:pPr marL="0" indent="0">
              <a:buNone/>
            </a:pPr>
            <a:endParaRPr lang="en-US" dirty="0"/>
          </a:p>
        </p:txBody>
      </p:sp>
    </p:spTree>
    <p:extLst>
      <p:ext uri="{BB962C8B-B14F-4D97-AF65-F5344CB8AC3E}">
        <p14:creationId xmlns:p14="http://schemas.microsoft.com/office/powerpoint/2010/main" val="153889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The 7 Types of Energy!</a:t>
            </a:r>
          </a:p>
        </p:txBody>
      </p:sp>
      <p:sp>
        <p:nvSpPr>
          <p:cNvPr id="15364" name="Rectangle 3"/>
          <p:cNvSpPr>
            <a:spLocks noGrp="1" noChangeArrowheads="1"/>
          </p:cNvSpPr>
          <p:nvPr>
            <p:ph sz="half" idx="1"/>
          </p:nvPr>
        </p:nvSpPr>
        <p:spPr>
          <a:xfrm>
            <a:off x="762000" y="1447800"/>
            <a:ext cx="8915400" cy="4876800"/>
          </a:xfrm>
        </p:spPr>
        <p:txBody>
          <a:bodyPr>
            <a:noAutofit/>
          </a:bodyPr>
          <a:lstStyle/>
          <a:p>
            <a:pPr marL="514350" indent="-514350" eaLnBrk="1" hangingPunct="1">
              <a:lnSpc>
                <a:spcPct val="90000"/>
              </a:lnSpc>
              <a:buFont typeface="Wingdings" charset="2"/>
              <a:buAutoNum type="arabicParenR"/>
            </a:pPr>
            <a:r>
              <a:rPr lang="en-US" sz="4400" dirty="0"/>
              <a:t>Mechanical Energy</a:t>
            </a:r>
          </a:p>
          <a:p>
            <a:pPr marL="514350" indent="-514350" eaLnBrk="1" hangingPunct="1">
              <a:lnSpc>
                <a:spcPct val="90000"/>
              </a:lnSpc>
              <a:buFont typeface="Wingdings" charset="2"/>
              <a:buAutoNum type="arabicParenR"/>
            </a:pPr>
            <a:r>
              <a:rPr lang="en-US" sz="4400" dirty="0"/>
              <a:t>Chemical Energy</a:t>
            </a:r>
          </a:p>
          <a:p>
            <a:pPr marL="514350" indent="-514350" eaLnBrk="1" hangingPunct="1">
              <a:lnSpc>
                <a:spcPct val="90000"/>
              </a:lnSpc>
              <a:buFont typeface="Wingdings" charset="2"/>
              <a:buAutoNum type="arabicParenR"/>
            </a:pPr>
            <a:r>
              <a:rPr lang="en-US" sz="4400" dirty="0"/>
              <a:t>Electrical Energy</a:t>
            </a:r>
          </a:p>
          <a:p>
            <a:pPr marL="514350" indent="-514350" eaLnBrk="1" hangingPunct="1">
              <a:lnSpc>
                <a:spcPct val="90000"/>
              </a:lnSpc>
              <a:buFont typeface="Wingdings" charset="2"/>
              <a:buAutoNum type="arabicParenR"/>
            </a:pPr>
            <a:r>
              <a:rPr lang="en-US" sz="4400" dirty="0"/>
              <a:t>Nuclear Energy</a:t>
            </a:r>
          </a:p>
          <a:p>
            <a:pPr marL="514350" indent="-514350" eaLnBrk="1" hangingPunct="1">
              <a:lnSpc>
                <a:spcPct val="90000"/>
              </a:lnSpc>
              <a:buFont typeface="Wingdings" charset="2"/>
              <a:buAutoNum type="arabicParenR"/>
            </a:pPr>
            <a:r>
              <a:rPr lang="en-US" sz="4400" dirty="0"/>
              <a:t>Thermal Energy</a:t>
            </a:r>
          </a:p>
          <a:p>
            <a:pPr marL="514350" indent="-514350" eaLnBrk="1" hangingPunct="1">
              <a:lnSpc>
                <a:spcPct val="90000"/>
              </a:lnSpc>
              <a:buFont typeface="Wingdings" charset="2"/>
              <a:buAutoNum type="arabicParenR"/>
            </a:pPr>
            <a:r>
              <a:rPr lang="en-US" sz="4400" dirty="0"/>
              <a:t>Radiant Energy</a:t>
            </a:r>
          </a:p>
          <a:p>
            <a:pPr marL="514350" indent="-514350" eaLnBrk="1" hangingPunct="1">
              <a:lnSpc>
                <a:spcPct val="90000"/>
              </a:lnSpc>
              <a:buFont typeface="Wingdings" charset="2"/>
              <a:buAutoNum type="arabicParenR"/>
            </a:pPr>
            <a:r>
              <a:rPr lang="en-US" sz="4400" dirty="0"/>
              <a:t>Sound Energy</a:t>
            </a:r>
          </a:p>
          <a:p>
            <a:pPr marL="0" indent="0" eaLnBrk="1" hangingPunct="1">
              <a:lnSpc>
                <a:spcPct val="90000"/>
              </a:lnSpc>
              <a:buNone/>
            </a:pPr>
            <a:endParaRPr lang="en-US" sz="4400" dirty="0"/>
          </a:p>
          <a:p>
            <a:pPr marL="835025" lvl="1" indent="-514350" eaLnBrk="1" hangingPunct="1">
              <a:lnSpc>
                <a:spcPct val="90000"/>
              </a:lnSpc>
              <a:buFont typeface="Wingdings 2" charset="2"/>
              <a:buNone/>
            </a:pP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blinds(horizontal)">
                                      <p:cBhvr>
                                        <p:cTn id="12" dur="500"/>
                                        <p:tgtEl>
                                          <p:spTgt spid="1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7" dur="500"/>
                                        <p:tgtEl>
                                          <p:spTgt spid="15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22" dur="500"/>
                                        <p:tgtEl>
                                          <p:spTgt spid="153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27" dur="500"/>
                                        <p:tgtEl>
                                          <p:spTgt spid="153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4">
                                            <p:txEl>
                                              <p:pRg st="5" end="5"/>
                                            </p:txEl>
                                          </p:spTgt>
                                        </p:tgtEl>
                                        <p:attrNameLst>
                                          <p:attrName>style.visibility</p:attrName>
                                        </p:attrNameLst>
                                      </p:cBhvr>
                                      <p:to>
                                        <p:strVal val="visible"/>
                                      </p:to>
                                    </p:set>
                                    <p:animEffect transition="in" filter="blinds(horizontal)">
                                      <p:cBhvr>
                                        <p:cTn id="32" dur="500"/>
                                        <p:tgtEl>
                                          <p:spTgt spid="153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37" dur="500"/>
                                        <p:tgtEl>
                                          <p:spTgt spid="15364">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5364">
                                            <p:txEl>
                                              <p:pRg st="8" end="8"/>
                                            </p:txEl>
                                          </p:spTgt>
                                        </p:tgtEl>
                                        <p:attrNameLst>
                                          <p:attrName>style.visibility</p:attrName>
                                        </p:attrNameLst>
                                      </p:cBhvr>
                                      <p:to>
                                        <p:strVal val="visible"/>
                                      </p:to>
                                    </p:set>
                                    <p:animEffect transition="in" filter="blinds(horizontal)">
                                      <p:cBhvr>
                                        <p:cTn id="40" dur="500"/>
                                        <p:tgtEl>
                                          <p:spTgt spid="15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The 7 Types of Energy!</a:t>
            </a:r>
          </a:p>
        </p:txBody>
      </p:sp>
      <p:sp>
        <p:nvSpPr>
          <p:cNvPr id="22531" name="Rectangle 3"/>
          <p:cNvSpPr>
            <a:spLocks noGrp="1" noChangeArrowheads="1"/>
          </p:cNvSpPr>
          <p:nvPr>
            <p:ph sz="half" idx="1"/>
          </p:nvPr>
        </p:nvSpPr>
        <p:spPr>
          <a:xfrm>
            <a:off x="762000" y="1447800"/>
            <a:ext cx="8153400" cy="5410200"/>
          </a:xfrm>
        </p:spPr>
        <p:txBody>
          <a:bodyPr>
            <a:normAutofit/>
          </a:bodyPr>
          <a:lstStyle/>
          <a:p>
            <a:pPr marL="514350" indent="-514350" eaLnBrk="1" hangingPunct="1">
              <a:lnSpc>
                <a:spcPct val="90000"/>
              </a:lnSpc>
              <a:buFont typeface="Wingdings" charset="2"/>
              <a:buAutoNum type="arabicParenR"/>
            </a:pPr>
            <a:r>
              <a:rPr lang="en-US" sz="3200" u="sng" dirty="0"/>
              <a:t>Mechanical Energy</a:t>
            </a:r>
            <a:r>
              <a:rPr lang="en-US" sz="3200" dirty="0"/>
              <a:t> – the energy stored in an object due to its motion or position.  </a:t>
            </a:r>
          </a:p>
          <a:p>
            <a:pPr marL="835025" lvl="1" indent="-514350" eaLnBrk="1" hangingPunct="1">
              <a:lnSpc>
                <a:spcPct val="90000"/>
              </a:lnSpc>
              <a:buFont typeface="Wingdings 2" charset="2"/>
              <a:buNone/>
            </a:pPr>
            <a:r>
              <a:rPr lang="en-US" sz="2800" dirty="0"/>
              <a:t>	</a:t>
            </a:r>
            <a:r>
              <a:rPr lang="en-US" sz="2800" i="1" u="sng" dirty="0"/>
              <a:t>Mech Kinetic Energy:</a:t>
            </a:r>
            <a:r>
              <a:rPr lang="en-US" sz="2800" i="1" dirty="0"/>
              <a:t> a moving car, a cheetah running</a:t>
            </a:r>
          </a:p>
          <a:p>
            <a:pPr marL="835025" lvl="1" indent="-514350" eaLnBrk="1" hangingPunct="1">
              <a:lnSpc>
                <a:spcPct val="90000"/>
              </a:lnSpc>
              <a:buFont typeface="Wingdings 2" charset="2"/>
              <a:buNone/>
            </a:pPr>
            <a:r>
              <a:rPr lang="en-US" sz="2800" i="1" dirty="0"/>
              <a:t>	</a:t>
            </a:r>
            <a:r>
              <a:rPr lang="en-US" sz="2800" i="1" u="sng" dirty="0"/>
              <a:t>Mech Potential Energy:</a:t>
            </a:r>
            <a:r>
              <a:rPr lang="en-US" sz="2800" i="1" dirty="0"/>
              <a:t> stored in a spring, compressed ball, or a plane in the air</a:t>
            </a:r>
            <a:endParaRPr lang="en-US" sz="2800" dirty="0"/>
          </a:p>
          <a:p>
            <a:pPr marL="835025" lvl="1" indent="-514350" eaLnBrk="1" hangingPunct="1"/>
            <a:r>
              <a:rPr lang="en-US" sz="2800" b="1" dirty="0"/>
              <a:t>Examples:</a:t>
            </a:r>
          </a:p>
          <a:p>
            <a:pPr lvl="2" eaLnBrk="1" hangingPunct="1"/>
            <a:r>
              <a:rPr lang="en-US" sz="2400" dirty="0"/>
              <a:t>A running kid, a flying plane, a potted plant sitting on a ledge</a:t>
            </a:r>
          </a:p>
          <a:p>
            <a:pPr marL="514350" indent="-514350" eaLnBrk="1" hangingPunct="1">
              <a:lnSpc>
                <a:spcPct val="90000"/>
              </a:lnSpc>
              <a:buFont typeface="Wingdings" charset="2"/>
              <a:buNone/>
            </a:pPr>
            <a:endParaRPr lang="en-US" sz="3200" dirty="0"/>
          </a:p>
        </p:txBody>
      </p:sp>
      <p:pic>
        <p:nvPicPr>
          <p:cNvPr id="22532" name="Picture 4" descr="http://www.nekkidtees.com/wp-content/uploads/paperairplane_large.gif"/>
          <p:cNvPicPr>
            <a:picLocks noChangeAspect="1" noChangeArrowheads="1"/>
          </p:cNvPicPr>
          <p:nvPr/>
        </p:nvPicPr>
        <p:blipFill>
          <a:blip r:embed="rId3"/>
          <a:srcRect/>
          <a:stretch>
            <a:fillRect/>
          </a:stretch>
        </p:blipFill>
        <p:spPr bwMode="auto">
          <a:xfrm>
            <a:off x="6392863" y="5029200"/>
            <a:ext cx="2751137" cy="1828800"/>
          </a:xfrm>
          <a:prstGeom prst="rect">
            <a:avLst/>
          </a:prstGeom>
          <a:noFill/>
          <a:ln w="9525">
            <a:noFill/>
            <a:miter lim="800000"/>
            <a:headEnd/>
            <a:tailEnd/>
          </a:ln>
        </p:spPr>
      </p:pic>
      <p:pic>
        <p:nvPicPr>
          <p:cNvPr id="22533" name="Picture 10" descr="http://graphics8.nytimes.com/images/2011/11/06/health/06running_well/06running_well-blog480.jpg"/>
          <p:cNvPicPr>
            <a:picLocks noChangeAspect="1" noChangeArrowheads="1"/>
          </p:cNvPicPr>
          <p:nvPr/>
        </p:nvPicPr>
        <p:blipFill>
          <a:blip r:embed="rId4"/>
          <a:srcRect b="16997"/>
          <a:stretch>
            <a:fillRect/>
          </a:stretch>
        </p:blipFill>
        <p:spPr bwMode="auto">
          <a:xfrm>
            <a:off x="0" y="4811713"/>
            <a:ext cx="3352800" cy="20462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http://img.ehowcdn.com/article-new/ehow/images/a06/j5/ms/galvanic-cell-examples-1.1-800x800.jpg"/>
          <p:cNvPicPr>
            <a:picLocks noChangeAspect="1" noChangeArrowheads="1"/>
          </p:cNvPicPr>
          <p:nvPr/>
        </p:nvPicPr>
        <p:blipFill>
          <a:blip r:embed="rId3"/>
          <a:srcRect/>
          <a:stretch>
            <a:fillRect/>
          </a:stretch>
        </p:blipFill>
        <p:spPr bwMode="auto">
          <a:xfrm>
            <a:off x="2209800" y="5362575"/>
            <a:ext cx="2209800" cy="1495425"/>
          </a:xfrm>
          <a:prstGeom prst="rect">
            <a:avLst/>
          </a:prstGeom>
          <a:noFill/>
          <a:ln w="9525">
            <a:noFill/>
            <a:miter lim="800000"/>
            <a:headEnd/>
            <a:tailEnd/>
          </a:ln>
        </p:spPr>
      </p:pic>
      <p:sp>
        <p:nvSpPr>
          <p:cNvPr id="24579" name="Rectangle 2"/>
          <p:cNvSpPr>
            <a:spLocks noGrp="1" noChangeArrowheads="1"/>
          </p:cNvSpPr>
          <p:nvPr>
            <p:ph type="title"/>
          </p:nvPr>
        </p:nvSpPr>
        <p:spPr/>
        <p:txBody>
          <a:bodyPr/>
          <a:lstStyle/>
          <a:p>
            <a:pPr eaLnBrk="1" hangingPunct="1"/>
            <a:r>
              <a:rPr lang="en-US"/>
              <a:t>The 7 Types of Energy!</a:t>
            </a:r>
          </a:p>
        </p:txBody>
      </p:sp>
      <p:pic>
        <p:nvPicPr>
          <p:cNvPr id="24581" name="Picture 4"/>
          <p:cNvPicPr>
            <a:picLocks noGrp="1" noChangeAspect="1" noChangeArrowheads="1"/>
          </p:cNvPicPr>
          <p:nvPr>
            <p:ph sz="half" idx="2"/>
          </p:nvPr>
        </p:nvPicPr>
        <p:blipFill>
          <a:blip r:embed="rId4"/>
          <a:stretch>
            <a:fillRect/>
          </a:stretch>
        </p:blipFill>
        <p:spPr>
          <a:xfrm>
            <a:off x="6172200" y="4495800"/>
            <a:ext cx="2743200" cy="2362200"/>
          </a:xfrm>
          <a:noFill/>
        </p:spPr>
      </p:pic>
      <p:pic>
        <p:nvPicPr>
          <p:cNvPr id="24582" name="Picture 10" descr="https://encrypted-tbn0.gstatic.com/images?q=tbn:ANd9GcT-a2i4MDuDqyHQ95scVTehuleyoxV2zXGfK2cE3122RjMatvCMcw"/>
          <p:cNvPicPr>
            <a:picLocks noChangeAspect="1" noChangeArrowheads="1"/>
          </p:cNvPicPr>
          <p:nvPr/>
        </p:nvPicPr>
        <p:blipFill>
          <a:blip r:embed="rId5"/>
          <a:srcRect/>
          <a:stretch>
            <a:fillRect/>
          </a:stretch>
        </p:blipFill>
        <p:spPr bwMode="auto">
          <a:xfrm>
            <a:off x="4343400" y="4876800"/>
            <a:ext cx="1908175" cy="1981200"/>
          </a:xfrm>
          <a:prstGeom prst="rect">
            <a:avLst/>
          </a:prstGeom>
          <a:noFill/>
          <a:ln w="9525">
            <a:noFill/>
            <a:miter lim="800000"/>
            <a:headEnd/>
            <a:tailEnd/>
          </a:ln>
        </p:spPr>
      </p:pic>
      <p:pic>
        <p:nvPicPr>
          <p:cNvPr id="24583" name="Picture 6" descr="https://encrypted-tbn3.gstatic.com/images?q=tbn:ANd9GcS2zwhkB2yYykGr8AaIUKAmc-AgtFnZGrN71KTiAxxYGUtJ-mUg"/>
          <p:cNvPicPr>
            <a:picLocks noChangeAspect="1" noChangeArrowheads="1"/>
          </p:cNvPicPr>
          <p:nvPr/>
        </p:nvPicPr>
        <p:blipFill>
          <a:blip r:embed="rId6"/>
          <a:srcRect l="6982" r="6982" b="5246"/>
          <a:stretch>
            <a:fillRect/>
          </a:stretch>
        </p:blipFill>
        <p:spPr bwMode="auto">
          <a:xfrm>
            <a:off x="0" y="5160963"/>
            <a:ext cx="2312988" cy="1697037"/>
          </a:xfrm>
          <a:prstGeom prst="rect">
            <a:avLst/>
          </a:prstGeom>
          <a:noFill/>
          <a:ln w="9525">
            <a:noFill/>
            <a:miter lim="800000"/>
            <a:headEnd/>
            <a:tailEnd/>
          </a:ln>
        </p:spPr>
      </p:pic>
      <p:sp>
        <p:nvSpPr>
          <p:cNvPr id="12291" name="Rectangle 3"/>
          <p:cNvSpPr>
            <a:spLocks noGrp="1" noChangeArrowheads="1"/>
          </p:cNvSpPr>
          <p:nvPr>
            <p:ph sz="half" idx="1"/>
          </p:nvPr>
        </p:nvSpPr>
        <p:spPr>
          <a:xfrm>
            <a:off x="685800" y="1295400"/>
            <a:ext cx="8458200" cy="3385184"/>
          </a:xfrm>
        </p:spPr>
        <p:txBody>
          <a:bodyPr>
            <a:noAutofit/>
          </a:bodyPr>
          <a:lstStyle/>
          <a:p>
            <a:pPr eaLnBrk="1" hangingPunct="1">
              <a:buFont typeface="Wingdings" charset="2"/>
              <a:buNone/>
            </a:pPr>
            <a:r>
              <a:rPr lang="en-US" sz="2400" dirty="0"/>
              <a:t>2) </a:t>
            </a:r>
            <a:r>
              <a:rPr lang="en-US" sz="2400" u="sng" dirty="0"/>
              <a:t>Chemical Energy</a:t>
            </a:r>
            <a:r>
              <a:rPr lang="en-US" sz="2400" dirty="0"/>
              <a:t> – Energy stored in the bonds that hold them together. </a:t>
            </a:r>
          </a:p>
          <a:p>
            <a:pPr marL="835025" lvl="1" indent="-514350" eaLnBrk="1" hangingPunct="1">
              <a:lnSpc>
                <a:spcPct val="90000"/>
              </a:lnSpc>
              <a:buFont typeface="Wingdings 2" charset="2"/>
              <a:buNone/>
            </a:pPr>
            <a:r>
              <a:rPr lang="en-US" sz="2000" i="1" dirty="0"/>
              <a:t>	</a:t>
            </a:r>
            <a:r>
              <a:rPr lang="en-US" sz="2000" i="1" u="sng" dirty="0"/>
              <a:t>Chem Potential Energy:</a:t>
            </a:r>
            <a:r>
              <a:rPr lang="en-US" sz="2000" i="1" dirty="0"/>
              <a:t> stored in a battery or ethanol</a:t>
            </a:r>
            <a:endParaRPr lang="en-US" sz="2400" i="1" dirty="0"/>
          </a:p>
          <a:p>
            <a:pPr marL="835025" lvl="1" indent="-514350" eaLnBrk="1" hangingPunct="1"/>
            <a:r>
              <a:rPr lang="en-US" sz="2800" dirty="0"/>
              <a:t>This energy changes into another form during chemical reactions. </a:t>
            </a:r>
          </a:p>
          <a:p>
            <a:pPr marL="835025" lvl="1" indent="-514350" eaLnBrk="1" hangingPunct="1"/>
            <a:r>
              <a:rPr lang="en-US" sz="2000" b="1" dirty="0"/>
              <a:t>Examples:</a:t>
            </a:r>
          </a:p>
          <a:p>
            <a:pPr lvl="2" eaLnBrk="1" hangingPunct="1"/>
            <a:r>
              <a:rPr lang="en-US" sz="1800" dirty="0"/>
              <a:t>Food, batteries, humans, gasoline, trees,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7" dur="500"/>
                                        <p:tgtEl>
                                          <p:spTgt spid="1229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0"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ttps://encrypted-tbn2.gstatic.com/images?q=tbn:ANd9GcR2Jxy2RhAN52JakUWom9dxnyXYvFBh74i9fe0tJxf_B-EzDXc5LQ"/>
          <p:cNvPicPr>
            <a:picLocks noChangeAspect="1" noChangeArrowheads="1"/>
          </p:cNvPicPr>
          <p:nvPr/>
        </p:nvPicPr>
        <p:blipFill>
          <a:blip r:embed="rId2"/>
          <a:srcRect/>
          <a:stretch>
            <a:fillRect/>
          </a:stretch>
        </p:blipFill>
        <p:spPr bwMode="auto">
          <a:xfrm>
            <a:off x="6216650" y="1600200"/>
            <a:ext cx="2927350" cy="2581275"/>
          </a:xfrm>
          <a:prstGeom prst="rect">
            <a:avLst/>
          </a:prstGeom>
          <a:noFill/>
          <a:ln w="9525">
            <a:noFill/>
            <a:miter lim="800000"/>
            <a:headEnd/>
            <a:tailEnd/>
          </a:ln>
        </p:spPr>
      </p:pic>
      <p:sp>
        <p:nvSpPr>
          <p:cNvPr id="26627" name="Title 1"/>
          <p:cNvSpPr>
            <a:spLocks noGrp="1"/>
          </p:cNvSpPr>
          <p:nvPr>
            <p:ph type="title"/>
          </p:nvPr>
        </p:nvSpPr>
        <p:spPr/>
        <p:txBody>
          <a:bodyPr/>
          <a:lstStyle/>
          <a:p>
            <a:r>
              <a:rPr lang="en-US"/>
              <a:t>The 7 Types of Energy!</a:t>
            </a:r>
          </a:p>
        </p:txBody>
      </p:sp>
      <p:pic>
        <p:nvPicPr>
          <p:cNvPr id="26628" name="Picture 8" descr="http://cdn.graphicsfactory.com/clip-art/image_files/image/7/1363047-Nuclear-Power-Plants-7.gif"/>
          <p:cNvPicPr>
            <a:picLocks noChangeAspect="1" noChangeArrowheads="1"/>
          </p:cNvPicPr>
          <p:nvPr/>
        </p:nvPicPr>
        <p:blipFill>
          <a:blip r:embed="rId3"/>
          <a:srcRect/>
          <a:stretch>
            <a:fillRect/>
          </a:stretch>
        </p:blipFill>
        <p:spPr bwMode="auto">
          <a:xfrm>
            <a:off x="7162800" y="4876800"/>
            <a:ext cx="1981200" cy="1981200"/>
          </a:xfrm>
          <a:prstGeom prst="rect">
            <a:avLst/>
          </a:prstGeom>
          <a:noFill/>
          <a:ln w="9525">
            <a:noFill/>
            <a:miter lim="800000"/>
            <a:headEnd/>
            <a:tailEnd/>
          </a:ln>
        </p:spPr>
      </p:pic>
      <p:sp>
        <p:nvSpPr>
          <p:cNvPr id="26629" name="Content Placeholder 2"/>
          <p:cNvSpPr>
            <a:spLocks noGrp="1"/>
          </p:cNvSpPr>
          <p:nvPr>
            <p:ph sz="half" idx="1"/>
          </p:nvPr>
        </p:nvSpPr>
        <p:spPr>
          <a:xfrm>
            <a:off x="609600" y="1447800"/>
            <a:ext cx="8534400" cy="5410200"/>
          </a:xfrm>
        </p:spPr>
        <p:txBody>
          <a:bodyPr>
            <a:normAutofit fontScale="92500" lnSpcReduction="20000"/>
          </a:bodyPr>
          <a:lstStyle/>
          <a:p>
            <a:pPr>
              <a:buFont typeface="Wingdings" charset="2"/>
              <a:buNone/>
            </a:pPr>
            <a:r>
              <a:rPr lang="en-US" sz="3200" dirty="0"/>
              <a:t>3) </a:t>
            </a:r>
            <a:r>
              <a:rPr lang="en-US" sz="3200" u="sng" dirty="0"/>
              <a:t>Electrical Energy</a:t>
            </a:r>
            <a:r>
              <a:rPr lang="en-US" sz="3200" dirty="0"/>
              <a:t> – Energy of electrons </a:t>
            </a:r>
          </a:p>
          <a:p>
            <a:pPr>
              <a:buFont typeface="Wingdings" charset="2"/>
              <a:buNone/>
            </a:pPr>
            <a:r>
              <a:rPr lang="en-US" sz="3200" dirty="0"/>
              <a:t>moving around a circuit.  </a:t>
            </a:r>
          </a:p>
          <a:p>
            <a:pPr marL="835025" lvl="1" indent="-514350" eaLnBrk="1" hangingPunct="1">
              <a:lnSpc>
                <a:spcPct val="90000"/>
              </a:lnSpc>
              <a:buFont typeface="Wingdings 2" charset="2"/>
              <a:buNone/>
            </a:pPr>
            <a:r>
              <a:rPr lang="en-US" sz="2800" i="1" dirty="0"/>
              <a:t>	</a:t>
            </a:r>
            <a:r>
              <a:rPr lang="en-US" sz="2800" i="1" u="sng" dirty="0"/>
              <a:t>Elec Kinetic Energy:</a:t>
            </a:r>
            <a:r>
              <a:rPr lang="en-US" sz="2800" i="1" dirty="0"/>
              <a:t> movement of electrons</a:t>
            </a:r>
          </a:p>
          <a:p>
            <a:pPr marL="835025" lvl="1" indent="-514350" eaLnBrk="1" hangingPunct="1">
              <a:lnSpc>
                <a:spcPct val="90000"/>
              </a:lnSpc>
              <a:buFont typeface="Wingdings 2" charset="2"/>
              <a:buNone/>
            </a:pPr>
            <a:r>
              <a:rPr lang="en-US" sz="2800" i="1" dirty="0"/>
              <a:t>	</a:t>
            </a:r>
            <a:r>
              <a:rPr lang="en-US" sz="2800" i="1" u="sng" dirty="0"/>
              <a:t>Elec Potential Energy:</a:t>
            </a:r>
            <a:r>
              <a:rPr lang="en-US" sz="2800" i="1" dirty="0"/>
              <a:t> stored in a capacitor</a:t>
            </a:r>
          </a:p>
          <a:p>
            <a:pPr marL="835025" lvl="1" indent="-514350" eaLnBrk="1" hangingPunct="1">
              <a:lnSpc>
                <a:spcPct val="90000"/>
              </a:lnSpc>
              <a:buFont typeface="Wingdings 2" charset="2"/>
              <a:buNone/>
            </a:pPr>
            <a:r>
              <a:rPr lang="en-US" sz="2800" i="1" dirty="0"/>
              <a:t>Examples: Batteries in cell phone, car batteries, </a:t>
            </a:r>
          </a:p>
          <a:p>
            <a:pPr marL="835025" lvl="1" indent="-514350" eaLnBrk="1" hangingPunct="1">
              <a:lnSpc>
                <a:spcPct val="90000"/>
              </a:lnSpc>
              <a:buFont typeface="Wingdings 2" charset="2"/>
              <a:buNone/>
            </a:pPr>
            <a:r>
              <a:rPr lang="en-US" sz="2800" i="1" dirty="0"/>
              <a:t>lamp plugged into outlet.</a:t>
            </a:r>
          </a:p>
          <a:p>
            <a:pPr marL="835025" lvl="1" indent="-514350" eaLnBrk="1" hangingPunct="1">
              <a:lnSpc>
                <a:spcPct val="90000"/>
              </a:lnSpc>
              <a:buFont typeface="Wingdings 2" charset="2"/>
              <a:buNone/>
            </a:pPr>
            <a:endParaRPr lang="en-US" sz="400" i="1" dirty="0"/>
          </a:p>
          <a:p>
            <a:pPr>
              <a:buFont typeface="Wingdings" charset="2"/>
              <a:buNone/>
            </a:pPr>
            <a:r>
              <a:rPr lang="en-US" sz="3200" dirty="0"/>
              <a:t>4) </a:t>
            </a:r>
            <a:r>
              <a:rPr lang="en-US" sz="3200" u="sng" dirty="0"/>
              <a:t>Nuclear Energy </a:t>
            </a:r>
            <a:r>
              <a:rPr lang="en-US" sz="3200" dirty="0"/>
              <a:t>– Energy stored within the nucleus</a:t>
            </a:r>
          </a:p>
          <a:p>
            <a:pPr marL="835025" lvl="1" indent="-514350" eaLnBrk="1" hangingPunct="1">
              <a:lnSpc>
                <a:spcPct val="90000"/>
              </a:lnSpc>
              <a:buFont typeface="Wingdings 2" charset="2"/>
              <a:buNone/>
            </a:pPr>
            <a:r>
              <a:rPr lang="en-US" sz="2800" i="1" dirty="0"/>
              <a:t>	Examples: nuclear fission (nucleus splitting) at a nuclear power plant to provide electricity to a city, uncontrolled fission of a nuclear bomb, nuclear fusion (nucleus joining) in the sun</a:t>
            </a:r>
          </a:p>
          <a:p>
            <a:pPr marL="835025" lvl="1" indent="-514350" eaLnBrk="1" hangingPunct="1">
              <a:lnSpc>
                <a:spcPct val="90000"/>
              </a:lnSpc>
              <a:buFont typeface="Wingdings 2" charset="2"/>
              <a:buNone/>
            </a:pPr>
            <a:endParaRPr lang="en-US" sz="2800" i="1" dirty="0"/>
          </a:p>
          <a:p>
            <a:pPr>
              <a:buFont typeface="Wingdings" charset="2"/>
              <a:buNone/>
            </a:pPr>
            <a:r>
              <a:rPr lang="en-US" sz="32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ttps://encrypted-tbn3.gstatic.com/images?q=tbn:ANd9GcSFLhmTjB6kI6br4tAO0kR3uvisn2s7T5cl-Z5APXpqzPtuqWaq8Q"/>
          <p:cNvPicPr>
            <a:picLocks noChangeAspect="1" noChangeArrowheads="1"/>
          </p:cNvPicPr>
          <p:nvPr/>
        </p:nvPicPr>
        <p:blipFill>
          <a:blip r:embed="rId3"/>
          <a:srcRect/>
          <a:stretch>
            <a:fillRect/>
          </a:stretch>
        </p:blipFill>
        <p:spPr bwMode="auto">
          <a:xfrm>
            <a:off x="7185660" y="1905000"/>
            <a:ext cx="1752600" cy="1752600"/>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a:t>The 7 Types of Energy!</a:t>
            </a:r>
          </a:p>
        </p:txBody>
      </p:sp>
      <p:sp>
        <p:nvSpPr>
          <p:cNvPr id="27652" name="Rectangle 3"/>
          <p:cNvSpPr>
            <a:spLocks noGrp="1" noChangeArrowheads="1"/>
          </p:cNvSpPr>
          <p:nvPr>
            <p:ph sz="half" idx="1"/>
          </p:nvPr>
        </p:nvSpPr>
        <p:spPr>
          <a:xfrm>
            <a:off x="762000" y="1219200"/>
            <a:ext cx="6553200" cy="5638800"/>
          </a:xfrm>
        </p:spPr>
        <p:txBody>
          <a:bodyPr>
            <a:normAutofit lnSpcReduction="10000"/>
          </a:bodyPr>
          <a:lstStyle/>
          <a:p>
            <a:pPr eaLnBrk="1" hangingPunct="1">
              <a:buFont typeface="Wingdings" charset="2"/>
              <a:buNone/>
            </a:pPr>
            <a:r>
              <a:rPr lang="en-US" sz="2800" dirty="0"/>
              <a:t>5) </a:t>
            </a:r>
            <a:r>
              <a:rPr lang="en-US" sz="2800" u="sng" dirty="0"/>
              <a:t>Thermal Energy</a:t>
            </a:r>
            <a:r>
              <a:rPr lang="en-US" sz="2800" dirty="0"/>
              <a:t> – type of energy that comes from heat and the movement or particles</a:t>
            </a:r>
          </a:p>
          <a:p>
            <a:pPr eaLnBrk="1" hangingPunct="1">
              <a:buFont typeface="Wingdings" charset="2"/>
              <a:buNone/>
            </a:pPr>
            <a:r>
              <a:rPr lang="en-US" sz="2800" dirty="0"/>
              <a:t>		</a:t>
            </a:r>
            <a:r>
              <a:rPr lang="en-US" sz="2600" dirty="0"/>
              <a:t>Examples: The sun, a grill, stove, </a:t>
            </a:r>
          </a:p>
          <a:p>
            <a:pPr eaLnBrk="1" hangingPunct="1">
              <a:buFont typeface="Wingdings" charset="2"/>
              <a:buNone/>
            </a:pPr>
            <a:r>
              <a:rPr lang="en-US" sz="2800" dirty="0"/>
              <a:t>6) </a:t>
            </a:r>
            <a:r>
              <a:rPr lang="en-US" sz="2800" u="sng" dirty="0"/>
              <a:t>Light Energy</a:t>
            </a:r>
            <a:r>
              <a:rPr lang="en-US" sz="2800" dirty="0"/>
              <a:t> – energy associated with electromagnetic spectrum and light waves.</a:t>
            </a:r>
          </a:p>
          <a:p>
            <a:pPr eaLnBrk="1" hangingPunct="1">
              <a:buFont typeface="Wingdings" charset="2"/>
              <a:buNone/>
            </a:pPr>
            <a:r>
              <a:rPr lang="en-US" sz="2800" dirty="0"/>
              <a:t>		</a:t>
            </a:r>
            <a:r>
              <a:rPr lang="en-US" sz="2600" dirty="0"/>
              <a:t>Examples: radio waves, visible light, microwaves, X-rays</a:t>
            </a:r>
            <a:endParaRPr lang="en-US" sz="1800" dirty="0"/>
          </a:p>
          <a:p>
            <a:pPr eaLnBrk="1" hangingPunct="1">
              <a:buFont typeface="Wingdings" charset="2"/>
              <a:buNone/>
            </a:pPr>
            <a:r>
              <a:rPr lang="en-US" sz="2800" dirty="0"/>
              <a:t>7) </a:t>
            </a:r>
            <a:r>
              <a:rPr lang="en-US" sz="2800" u="sng" dirty="0"/>
              <a:t>Sound Energy</a:t>
            </a:r>
            <a:r>
              <a:rPr lang="en-US" sz="2800" dirty="0"/>
              <a:t> – A form of mechanical energy that is produced when objects vibrate and travel through air, water, wood or metal.</a:t>
            </a:r>
            <a:r>
              <a:rPr lang="en-US" sz="2800" i="1" dirty="0"/>
              <a:t>	</a:t>
            </a:r>
            <a:endParaRPr lang="en-US" sz="2800" dirty="0"/>
          </a:p>
          <a:p>
            <a:pPr eaLnBrk="1" hangingPunct="1">
              <a:buFont typeface="Wingdings" charset="2"/>
              <a:buNone/>
            </a:pPr>
            <a:endParaRPr lang="en-US" sz="2800" dirty="0"/>
          </a:p>
          <a:p>
            <a:pPr eaLnBrk="1" hangingPunct="1">
              <a:buFont typeface="Wingdings" charset="2"/>
              <a:buNone/>
            </a:pP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a:t>Law of Conservation of Energy</a:t>
            </a:r>
          </a:p>
        </p:txBody>
      </p:sp>
      <p:sp>
        <p:nvSpPr>
          <p:cNvPr id="41987" name="Rectangle 3"/>
          <p:cNvSpPr>
            <a:spLocks noGrp="1" noChangeArrowheads="1"/>
          </p:cNvSpPr>
          <p:nvPr>
            <p:ph idx="1"/>
          </p:nvPr>
        </p:nvSpPr>
        <p:spPr>
          <a:xfrm>
            <a:off x="778652" y="1956698"/>
            <a:ext cx="8205242" cy="4495800"/>
          </a:xfrm>
        </p:spPr>
        <p:txBody>
          <a:bodyPr/>
          <a:lstStyle/>
          <a:p>
            <a:pPr eaLnBrk="1" hangingPunct="1"/>
            <a:r>
              <a:rPr lang="en-US" sz="3200" dirty="0"/>
              <a:t>Energy can </a:t>
            </a:r>
            <a:r>
              <a:rPr lang="en-US" sz="3200" b="1" dirty="0"/>
              <a:t>never be created </a:t>
            </a:r>
            <a:r>
              <a:rPr lang="en-US" sz="3200" dirty="0"/>
              <a:t>or </a:t>
            </a:r>
            <a:r>
              <a:rPr lang="en-US" sz="3200" b="1" dirty="0"/>
              <a:t>destroyed. </a:t>
            </a:r>
            <a:r>
              <a:rPr lang="en-US" sz="3200" dirty="0"/>
              <a:t>Energy can only </a:t>
            </a:r>
            <a:r>
              <a:rPr lang="en-US" sz="3200" b="1" dirty="0"/>
              <a:t>change from one form to another</a:t>
            </a:r>
            <a:r>
              <a:rPr lang="en-US" sz="3200" dirty="0"/>
              <a:t>. </a:t>
            </a:r>
          </a:p>
        </p:txBody>
      </p:sp>
      <p:sp>
        <p:nvSpPr>
          <p:cNvPr id="41988" name="Rectangle 3"/>
          <p:cNvSpPr txBox="1">
            <a:spLocks noChangeArrowheads="1"/>
          </p:cNvSpPr>
          <p:nvPr/>
        </p:nvSpPr>
        <p:spPr bwMode="auto">
          <a:xfrm>
            <a:off x="533400" y="4419600"/>
            <a:ext cx="8458200" cy="2469222"/>
          </a:xfrm>
          <a:prstGeom prst="rect">
            <a:avLst/>
          </a:prstGeom>
          <a:noFill/>
          <a:ln w="9525">
            <a:noFill/>
            <a:miter lim="800000"/>
            <a:headEnd/>
            <a:tailEnd/>
          </a:ln>
        </p:spPr>
        <p:txBody>
          <a:bodyPr>
            <a:prstTxWarp prst="textNoShape">
              <a:avLst/>
            </a:prstTxWarp>
          </a:bodyPr>
          <a:lstStyle/>
          <a:p>
            <a:pPr marL="639763" lvl="1" indent="-273050" eaLnBrk="1" hangingPunct="1">
              <a:spcBef>
                <a:spcPts val="550"/>
              </a:spcBef>
              <a:buClr>
                <a:schemeClr val="accent1"/>
              </a:buClr>
              <a:buSzPct val="70000"/>
              <a:buFont typeface="Wingdings 2" charset="2"/>
              <a:buChar char=""/>
            </a:pPr>
            <a:r>
              <a:rPr lang="en-US" sz="2800" b="1" dirty="0">
                <a:latin typeface="Tw Cen MT" charset="0"/>
              </a:rPr>
              <a:t>Net Energy </a:t>
            </a:r>
            <a:r>
              <a:rPr lang="en-US" sz="2800" dirty="0">
                <a:latin typeface="Tw Cen MT" charset="0"/>
              </a:rPr>
              <a:t>is the total amount of energy in a system. </a:t>
            </a:r>
          </a:p>
          <a:p>
            <a:pPr marL="639763" lvl="1" indent="-273050" eaLnBrk="1" hangingPunct="1">
              <a:spcBef>
                <a:spcPts val="550"/>
              </a:spcBef>
              <a:buClr>
                <a:schemeClr val="accent1"/>
              </a:buClr>
              <a:buSzPct val="70000"/>
              <a:buFont typeface="Wingdings 2" charset="2"/>
              <a:buChar char=""/>
            </a:pPr>
            <a:r>
              <a:rPr lang="en-US" sz="2800" dirty="0">
                <a:latin typeface="Tw Cen MT" charset="0"/>
              </a:rPr>
              <a:t>The total or net amount of energy must </a:t>
            </a:r>
            <a:r>
              <a:rPr lang="en-US" sz="2800" b="1" dirty="0">
                <a:latin typeface="Tw Cen MT" charset="0"/>
              </a:rPr>
              <a:t>stay the same </a:t>
            </a:r>
            <a:r>
              <a:rPr lang="en-US" sz="2800" dirty="0">
                <a:latin typeface="Tw Cen MT" charset="0"/>
              </a:rPr>
              <a:t>when energy changes forms.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a:t>Law of Conservation of Energy</a:t>
            </a:r>
          </a:p>
        </p:txBody>
      </p:sp>
      <p:sp>
        <p:nvSpPr>
          <p:cNvPr id="16387" name="Rectangle 3"/>
          <p:cNvSpPr>
            <a:spLocks noGrp="1" noChangeArrowheads="1"/>
          </p:cNvSpPr>
          <p:nvPr>
            <p:ph idx="1"/>
          </p:nvPr>
        </p:nvSpPr>
        <p:spPr>
          <a:xfrm>
            <a:off x="685800" y="1600199"/>
            <a:ext cx="5334000" cy="4875415"/>
          </a:xfrm>
        </p:spPr>
        <p:txBody>
          <a:bodyPr>
            <a:normAutofit lnSpcReduction="10000"/>
          </a:bodyPr>
          <a:lstStyle/>
          <a:p>
            <a:pPr eaLnBrk="1" hangingPunct="1">
              <a:buFont typeface="Wingdings" charset="2"/>
              <a:buNone/>
            </a:pPr>
            <a:r>
              <a:rPr lang="en-US" sz="2400" b="1" u="sng" dirty="0"/>
              <a:t>Before the drop</a:t>
            </a:r>
          </a:p>
          <a:p>
            <a:pPr eaLnBrk="1" hangingPunct="1"/>
            <a:r>
              <a:rPr lang="en-US" sz="2400" dirty="0"/>
              <a:t>If the 4kg soccer ball is held at a height of 5m, how much GPE does it have?</a:t>
            </a:r>
          </a:p>
          <a:p>
            <a:pPr lvl="1" eaLnBrk="1" hangingPunct="1"/>
            <a:r>
              <a:rPr lang="en-US" sz="2400" dirty="0"/>
              <a:t>GPE = M * G * H = </a:t>
            </a:r>
            <a:r>
              <a:rPr lang="en-US" sz="2400" dirty="0">
                <a:solidFill>
                  <a:srgbClr val="FF0000"/>
                </a:solidFill>
              </a:rPr>
              <a:t>196 joules of GPE</a:t>
            </a:r>
          </a:p>
          <a:p>
            <a:pPr lvl="1" eaLnBrk="1" hangingPunct="1">
              <a:buFont typeface="Wingdings 2" charset="2"/>
              <a:buNone/>
            </a:pPr>
            <a:r>
              <a:rPr lang="en-US" sz="2400" dirty="0">
                <a:solidFill>
                  <a:srgbClr val="FF0000"/>
                </a:solidFill>
              </a:rPr>
              <a:t>Because the ball is above the ground.</a:t>
            </a:r>
          </a:p>
          <a:p>
            <a:pPr lvl="1" eaLnBrk="1" hangingPunct="1">
              <a:buFont typeface="Wingdings 2" charset="2"/>
              <a:buNone/>
            </a:pPr>
            <a:endParaRPr lang="en-US" sz="2400" dirty="0">
              <a:solidFill>
                <a:srgbClr val="FF0000"/>
              </a:solidFill>
            </a:endParaRPr>
          </a:p>
          <a:p>
            <a:pPr eaLnBrk="1" hangingPunct="1"/>
            <a:r>
              <a:rPr lang="en-US" sz="2400" dirty="0"/>
              <a:t>If the 4kg soccer ball is held at a height of 5m, how much KE does it have?</a:t>
            </a:r>
          </a:p>
          <a:p>
            <a:pPr lvl="1" eaLnBrk="1" hangingPunct="1"/>
            <a:r>
              <a:rPr lang="en-US" sz="2400" dirty="0"/>
              <a:t>KE = ½ mv</a:t>
            </a:r>
            <a:r>
              <a:rPr lang="en-US" sz="2400" baseline="30000" dirty="0"/>
              <a:t>2</a:t>
            </a:r>
            <a:r>
              <a:rPr lang="en-US" sz="2400" dirty="0"/>
              <a:t> = </a:t>
            </a:r>
            <a:r>
              <a:rPr lang="en-US" sz="2400" dirty="0">
                <a:solidFill>
                  <a:srgbClr val="FF0000"/>
                </a:solidFill>
              </a:rPr>
              <a:t>0 joules of KE </a:t>
            </a:r>
          </a:p>
          <a:p>
            <a:pPr marL="366713" lvl="1" indent="0" eaLnBrk="1" hangingPunct="1">
              <a:buNone/>
            </a:pPr>
            <a:r>
              <a:rPr lang="en-US" sz="2400" dirty="0">
                <a:solidFill>
                  <a:srgbClr val="FF0000"/>
                </a:solidFill>
              </a:rPr>
              <a:t>Because the ball not moving</a:t>
            </a:r>
          </a:p>
          <a:p>
            <a:pPr eaLnBrk="1" hangingPunct="1"/>
            <a:endParaRPr lang="en-US" sz="2400" dirty="0"/>
          </a:p>
        </p:txBody>
      </p:sp>
      <p:pic>
        <p:nvPicPr>
          <p:cNvPr id="44035" name="Picture 3"/>
          <p:cNvPicPr>
            <a:picLocks noChangeAspect="1" noChangeArrowheads="1"/>
          </p:cNvPicPr>
          <p:nvPr/>
        </p:nvPicPr>
        <p:blipFill>
          <a:blip r:embed="rId3"/>
          <a:srcRect/>
          <a:stretch>
            <a:fillRect/>
          </a:stretch>
        </p:blipFill>
        <p:spPr bwMode="auto">
          <a:xfrm>
            <a:off x="5832475" y="2743200"/>
            <a:ext cx="331152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2" dur="500"/>
                                        <p:tgtEl>
                                          <p:spTgt spid="16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a:t>Law of Conservation of Energy</a:t>
            </a:r>
          </a:p>
        </p:txBody>
      </p:sp>
      <p:sp>
        <p:nvSpPr>
          <p:cNvPr id="16387" name="Rectangle 3"/>
          <p:cNvSpPr>
            <a:spLocks noGrp="1" noChangeArrowheads="1"/>
          </p:cNvSpPr>
          <p:nvPr>
            <p:ph idx="1"/>
          </p:nvPr>
        </p:nvSpPr>
        <p:spPr>
          <a:xfrm>
            <a:off x="838200" y="1600200"/>
            <a:ext cx="6096000" cy="4953000"/>
          </a:xfrm>
        </p:spPr>
        <p:txBody>
          <a:bodyPr>
            <a:normAutofit fontScale="92500"/>
          </a:bodyPr>
          <a:lstStyle/>
          <a:p>
            <a:pPr eaLnBrk="1" hangingPunct="1">
              <a:buFont typeface="Wingdings" charset="2"/>
              <a:buNone/>
            </a:pPr>
            <a:r>
              <a:rPr lang="en-US" sz="2400" b="1" u="sng" dirty="0"/>
              <a:t>After the drop…</a:t>
            </a:r>
            <a:endParaRPr lang="en-US" sz="2400" b="1" u="sng" dirty="0">
              <a:solidFill>
                <a:srgbClr val="FF0000"/>
              </a:solidFill>
            </a:endParaRPr>
          </a:p>
          <a:p>
            <a:pPr eaLnBrk="1" hangingPunct="1"/>
            <a:r>
              <a:rPr lang="en-US" sz="2400" dirty="0"/>
              <a:t>If the 4kg soccer ball is dropped, how much GPE does it have when it strikes the ground at 0m?</a:t>
            </a:r>
          </a:p>
          <a:p>
            <a:pPr lvl="1" eaLnBrk="1" hangingPunct="1"/>
            <a:r>
              <a:rPr lang="en-US" sz="2400" dirty="0"/>
              <a:t>GPE = M * G * H = </a:t>
            </a:r>
            <a:r>
              <a:rPr lang="en-US" sz="2400" dirty="0">
                <a:solidFill>
                  <a:srgbClr val="FF0000"/>
                </a:solidFill>
              </a:rPr>
              <a:t>0 joules of GPE </a:t>
            </a:r>
          </a:p>
          <a:p>
            <a:pPr marL="366713" lvl="1" indent="0" eaLnBrk="1" hangingPunct="1">
              <a:buNone/>
            </a:pPr>
            <a:r>
              <a:rPr lang="en-US" sz="2400" dirty="0">
                <a:solidFill>
                  <a:srgbClr val="FF0000"/>
                </a:solidFill>
              </a:rPr>
              <a:t>Because the height is 0m</a:t>
            </a:r>
          </a:p>
          <a:p>
            <a:pPr lvl="1" eaLnBrk="1" hangingPunct="1"/>
            <a:endParaRPr lang="en-US" sz="2000" dirty="0">
              <a:solidFill>
                <a:srgbClr val="FF0000"/>
              </a:solidFill>
            </a:endParaRPr>
          </a:p>
          <a:p>
            <a:pPr eaLnBrk="1" hangingPunct="1"/>
            <a:r>
              <a:rPr lang="en-US" sz="2400" dirty="0"/>
              <a:t>If the 4kg soccer ball is dropped, how much GPE does it have when it strikes the ground at 0m?</a:t>
            </a:r>
          </a:p>
          <a:p>
            <a:pPr lvl="1" eaLnBrk="1" hangingPunct="1"/>
            <a:r>
              <a:rPr lang="en-US" sz="2400" dirty="0"/>
              <a:t>KE = ½ mv</a:t>
            </a:r>
            <a:r>
              <a:rPr lang="en-US" sz="2400" baseline="30000" dirty="0"/>
              <a:t>2</a:t>
            </a:r>
            <a:r>
              <a:rPr lang="en-US" sz="2400" dirty="0"/>
              <a:t> = </a:t>
            </a:r>
            <a:r>
              <a:rPr lang="en-US" sz="2400" dirty="0">
                <a:solidFill>
                  <a:srgbClr val="FF0000"/>
                </a:solidFill>
              </a:rPr>
              <a:t>196 joules of KE </a:t>
            </a:r>
          </a:p>
          <a:p>
            <a:pPr marL="0" indent="0" eaLnBrk="1" hangingPunct="1">
              <a:buNone/>
            </a:pPr>
            <a:r>
              <a:rPr lang="en-US" sz="2400" dirty="0">
                <a:solidFill>
                  <a:srgbClr val="FF0000"/>
                </a:solidFill>
              </a:rPr>
              <a:t>     Because the ball is moving as it’s fastest speed.</a:t>
            </a:r>
          </a:p>
        </p:txBody>
      </p:sp>
      <p:pic>
        <p:nvPicPr>
          <p:cNvPr id="46083" name="Picture 3"/>
          <p:cNvPicPr>
            <a:picLocks noChangeAspect="1" noChangeArrowheads="1"/>
          </p:cNvPicPr>
          <p:nvPr/>
        </p:nvPicPr>
        <p:blipFill>
          <a:blip r:embed="rId3"/>
          <a:srcRect/>
          <a:stretch>
            <a:fillRect/>
          </a:stretch>
        </p:blipFill>
        <p:spPr bwMode="auto">
          <a:xfrm>
            <a:off x="6926263" y="2057400"/>
            <a:ext cx="2065338"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2" dur="500"/>
                                        <p:tgtEl>
                                          <p:spTgt spid="16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6B7C-9E5D-5C25-1958-ABCB5279819B}"/>
              </a:ext>
            </a:extLst>
          </p:cNvPr>
          <p:cNvSpPr>
            <a:spLocks noGrp="1"/>
          </p:cNvSpPr>
          <p:nvPr>
            <p:ph type="title"/>
          </p:nvPr>
        </p:nvSpPr>
        <p:spPr/>
        <p:txBody>
          <a:bodyPr>
            <a:normAutofit fontScale="90000"/>
          </a:bodyPr>
          <a:lstStyle/>
          <a:p>
            <a:r>
              <a:rPr lang="en-US" dirty="0"/>
              <a:t>1) What is energy? What does it deal with?</a:t>
            </a:r>
            <a:br>
              <a:rPr lang="en-US" dirty="0"/>
            </a:br>
            <a:br>
              <a:rPr lang="en-US" dirty="0"/>
            </a:br>
            <a:br>
              <a:rPr lang="en-US" dirty="0"/>
            </a:br>
            <a:br>
              <a:rPr lang="en-US" dirty="0"/>
            </a:br>
            <a:r>
              <a:rPr lang="en-US" dirty="0"/>
              <a:t>2) Something or Someone with energy. What does it look like vs. something that doesn’t?</a:t>
            </a:r>
          </a:p>
        </p:txBody>
      </p:sp>
      <p:sp>
        <p:nvSpPr>
          <p:cNvPr id="3" name="Content Placeholder 2">
            <a:extLst>
              <a:ext uri="{FF2B5EF4-FFF2-40B4-BE49-F238E27FC236}">
                <a16:creationId xmlns:a16="http://schemas.microsoft.com/office/drawing/2014/main" id="{A6D24F30-3303-B14E-33C5-58C1DBEEE27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8178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a:t>Law of Conservation of Energy</a:t>
            </a:r>
          </a:p>
        </p:txBody>
      </p:sp>
      <p:sp>
        <p:nvSpPr>
          <p:cNvPr id="48132" name="Rectangle 3"/>
          <p:cNvSpPr>
            <a:spLocks noGrp="1" noChangeArrowheads="1"/>
          </p:cNvSpPr>
          <p:nvPr>
            <p:ph idx="1"/>
          </p:nvPr>
        </p:nvSpPr>
        <p:spPr>
          <a:xfrm>
            <a:off x="762000" y="1905000"/>
            <a:ext cx="6172200" cy="4114800"/>
          </a:xfrm>
        </p:spPr>
        <p:txBody>
          <a:bodyPr/>
          <a:lstStyle/>
          <a:p>
            <a:pPr eaLnBrk="1" hangingPunct="1">
              <a:buFont typeface="Wingdings" charset="2"/>
              <a:buNone/>
            </a:pPr>
            <a:r>
              <a:rPr lang="en-US" sz="2400" b="1" u="sng" dirty="0"/>
              <a:t>Recap:</a:t>
            </a:r>
            <a:endParaRPr lang="en-US" sz="2400" b="1" u="sng" dirty="0">
              <a:solidFill>
                <a:srgbClr val="FF0000"/>
              </a:solidFill>
            </a:endParaRPr>
          </a:p>
          <a:p>
            <a:pPr eaLnBrk="1" hangingPunct="1"/>
            <a:r>
              <a:rPr lang="en-US" sz="2400" dirty="0"/>
              <a:t>So for an object that is going to simply “fall”</a:t>
            </a:r>
          </a:p>
          <a:p>
            <a:pPr lvl="1" eaLnBrk="1" hangingPunct="1"/>
            <a:r>
              <a:rPr lang="en-US" sz="2100" dirty="0"/>
              <a:t>GPE at the </a:t>
            </a:r>
            <a:r>
              <a:rPr lang="en-US" sz="2100" b="1" u="sng" dirty="0"/>
              <a:t>Drop Point  </a:t>
            </a:r>
            <a:r>
              <a:rPr lang="en-US" sz="2100" dirty="0"/>
              <a:t>= KE at the </a:t>
            </a:r>
            <a:r>
              <a:rPr lang="en-US" sz="2100" b="1" u="sng" dirty="0"/>
              <a:t>Impact Point</a:t>
            </a:r>
          </a:p>
          <a:p>
            <a:pPr lvl="1" eaLnBrk="1" hangingPunct="1"/>
            <a:r>
              <a:rPr lang="en-US" sz="2100" dirty="0"/>
              <a:t>Because all of the GPE is converted to KE throughout the fall</a:t>
            </a:r>
          </a:p>
          <a:p>
            <a:pPr lvl="1" eaLnBrk="1" hangingPunct="1"/>
            <a:endParaRPr lang="en-US" sz="2100" dirty="0"/>
          </a:p>
          <a:p>
            <a:pPr eaLnBrk="1" hangingPunct="1"/>
            <a:r>
              <a:rPr lang="en-US" sz="2400" dirty="0"/>
              <a:t>This only works for “falling” objects though….</a:t>
            </a:r>
          </a:p>
          <a:p>
            <a:pPr eaLnBrk="1" hangingPunct="1"/>
            <a:r>
              <a:rPr lang="en-US" sz="2400" dirty="0"/>
              <a:t>A roller coaster is not falling, per se…</a:t>
            </a:r>
          </a:p>
        </p:txBody>
      </p:sp>
      <p:pic>
        <p:nvPicPr>
          <p:cNvPr id="48131" name="Picture 3"/>
          <p:cNvPicPr>
            <a:picLocks noChangeAspect="1" noChangeArrowheads="1"/>
          </p:cNvPicPr>
          <p:nvPr/>
        </p:nvPicPr>
        <p:blipFill>
          <a:blip r:embed="rId3"/>
          <a:srcRect/>
          <a:stretch>
            <a:fillRect/>
          </a:stretch>
        </p:blipFill>
        <p:spPr bwMode="auto">
          <a:xfrm>
            <a:off x="6384925" y="3429000"/>
            <a:ext cx="2759075" cy="3429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228600"/>
            <a:ext cx="8305800" cy="990600"/>
          </a:xfrm>
        </p:spPr>
        <p:txBody>
          <a:bodyPr>
            <a:normAutofit fontScale="90000"/>
          </a:bodyPr>
          <a:lstStyle/>
          <a:p>
            <a:pPr eaLnBrk="1" hangingPunct="1"/>
            <a:r>
              <a:rPr lang="en-US" dirty="0"/>
              <a:t>But a Roller Coaster is not just a fall…</a:t>
            </a:r>
          </a:p>
        </p:txBody>
      </p:sp>
      <p:sp>
        <p:nvSpPr>
          <p:cNvPr id="50179" name="Rectangle 3"/>
          <p:cNvSpPr>
            <a:spLocks noGrp="1" noChangeArrowheads="1"/>
          </p:cNvSpPr>
          <p:nvPr>
            <p:ph sz="half" idx="1"/>
          </p:nvPr>
        </p:nvSpPr>
        <p:spPr>
          <a:xfrm>
            <a:off x="609600" y="1447800"/>
            <a:ext cx="8534400" cy="5410200"/>
          </a:xfrm>
        </p:spPr>
        <p:txBody>
          <a:bodyPr/>
          <a:lstStyle/>
          <a:p>
            <a:pPr eaLnBrk="1" hangingPunct="1">
              <a:lnSpc>
                <a:spcPct val="90000"/>
              </a:lnSpc>
              <a:buFont typeface="Wingdings" charset="2"/>
              <a:buNone/>
            </a:pPr>
            <a:r>
              <a:rPr lang="en-US" dirty="0"/>
              <a:t>As we start at the top of the 1</a:t>
            </a:r>
            <a:r>
              <a:rPr lang="en-US" baseline="30000" dirty="0"/>
              <a:t>st</a:t>
            </a:r>
            <a:r>
              <a:rPr lang="en-US" dirty="0"/>
              <a:t> hill…</a:t>
            </a:r>
            <a:endParaRPr lang="en-US" i="1" dirty="0"/>
          </a:p>
        </p:txBody>
      </p:sp>
      <p:pic>
        <p:nvPicPr>
          <p:cNvPr id="50180" name="Picture 6" descr="http://revisionworld.co.uk/sites/default/files/imce/transferring%20energy.jpg"/>
          <p:cNvPicPr>
            <a:picLocks noChangeAspect="1" noChangeArrowheads="1"/>
          </p:cNvPicPr>
          <p:nvPr/>
        </p:nvPicPr>
        <p:blipFill>
          <a:blip r:embed="rId3"/>
          <a:srcRect l="3200" r="6400" b="6316"/>
          <a:stretch>
            <a:fillRect/>
          </a:stretch>
        </p:blipFill>
        <p:spPr bwMode="auto">
          <a:xfrm>
            <a:off x="1588" y="2057400"/>
            <a:ext cx="9142412" cy="4800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6" descr="http://revisionworld.co.uk/sites/default/files/imce/transferring%20energy.jpg"/>
          <p:cNvPicPr>
            <a:picLocks noChangeAspect="1" noChangeArrowheads="1"/>
          </p:cNvPicPr>
          <p:nvPr/>
        </p:nvPicPr>
        <p:blipFill>
          <a:blip r:embed="rId3"/>
          <a:srcRect l="3200" r="6400" b="6316"/>
          <a:stretch>
            <a:fillRect/>
          </a:stretch>
        </p:blipFill>
        <p:spPr bwMode="auto">
          <a:xfrm>
            <a:off x="3276600" y="3505200"/>
            <a:ext cx="5867400" cy="3081338"/>
          </a:xfrm>
          <a:prstGeom prst="rect">
            <a:avLst/>
          </a:prstGeom>
          <a:noFill/>
          <a:ln w="9525">
            <a:noFill/>
            <a:miter lim="800000"/>
            <a:headEnd/>
            <a:tailEnd/>
          </a:ln>
        </p:spPr>
      </p:pic>
      <p:sp>
        <p:nvSpPr>
          <p:cNvPr id="52227" name="Rectangle 2"/>
          <p:cNvSpPr>
            <a:spLocks noGrp="1" noChangeArrowheads="1"/>
          </p:cNvSpPr>
          <p:nvPr>
            <p:ph type="title"/>
          </p:nvPr>
        </p:nvSpPr>
        <p:spPr>
          <a:xfrm>
            <a:off x="609600" y="249201"/>
            <a:ext cx="8839200" cy="990600"/>
          </a:xfrm>
        </p:spPr>
        <p:txBody>
          <a:bodyPr>
            <a:normAutofit fontScale="90000"/>
          </a:bodyPr>
          <a:lstStyle/>
          <a:p>
            <a:pPr eaLnBrk="1" hangingPunct="1"/>
            <a:r>
              <a:rPr lang="en-US" dirty="0"/>
              <a:t>Energy Changes on the Roller Coaster</a:t>
            </a:r>
          </a:p>
        </p:txBody>
      </p:sp>
      <p:sp>
        <p:nvSpPr>
          <p:cNvPr id="15364" name="Rectangle 3"/>
          <p:cNvSpPr>
            <a:spLocks noGrp="1" noChangeArrowheads="1"/>
          </p:cNvSpPr>
          <p:nvPr>
            <p:ph sz="half" idx="1"/>
          </p:nvPr>
        </p:nvSpPr>
        <p:spPr>
          <a:xfrm>
            <a:off x="914400" y="1447800"/>
            <a:ext cx="8229600" cy="5410200"/>
          </a:xfrm>
        </p:spPr>
        <p:txBody>
          <a:bodyPr/>
          <a:lstStyle/>
          <a:p>
            <a:pPr eaLnBrk="1" hangingPunct="1">
              <a:lnSpc>
                <a:spcPct val="90000"/>
              </a:lnSpc>
              <a:buFont typeface="Wingdings" charset="2"/>
              <a:buNone/>
            </a:pPr>
            <a:r>
              <a:rPr lang="en-US" dirty="0">
                <a:solidFill>
                  <a:srgbClr val="FF0000"/>
                </a:solidFill>
              </a:rPr>
              <a:t>We saw on previous slide that the GPE the car has at the top of the 1</a:t>
            </a:r>
            <a:r>
              <a:rPr lang="en-US" baseline="30000" dirty="0">
                <a:solidFill>
                  <a:srgbClr val="FF0000"/>
                </a:solidFill>
              </a:rPr>
              <a:t>st</a:t>
            </a:r>
            <a:r>
              <a:rPr lang="en-US" dirty="0">
                <a:solidFill>
                  <a:srgbClr val="FF0000"/>
                </a:solidFill>
              </a:rPr>
              <a:t> hill will turn into KE as the car travels down the hill.</a:t>
            </a:r>
          </a:p>
          <a:p>
            <a:pPr eaLnBrk="1" hangingPunct="1">
              <a:lnSpc>
                <a:spcPct val="90000"/>
              </a:lnSpc>
              <a:buFont typeface="Wingdings" charset="2"/>
              <a:buNone/>
            </a:pPr>
            <a:r>
              <a:rPr lang="en-US" dirty="0">
                <a:solidFill>
                  <a:srgbClr val="FF0000"/>
                </a:solidFill>
              </a:rPr>
              <a:t>And that the KE the car has at the bottom of the 1</a:t>
            </a:r>
            <a:r>
              <a:rPr lang="en-US" baseline="30000" dirty="0">
                <a:solidFill>
                  <a:srgbClr val="FF0000"/>
                </a:solidFill>
              </a:rPr>
              <a:t>st</a:t>
            </a:r>
            <a:r>
              <a:rPr lang="en-US" dirty="0">
                <a:solidFill>
                  <a:srgbClr val="FF0000"/>
                </a:solidFill>
              </a:rPr>
              <a:t> hill will turn into GPE as the car travels up the next hill.</a:t>
            </a:r>
          </a:p>
          <a:p>
            <a:pPr eaLnBrk="1" hangingPunct="1">
              <a:lnSpc>
                <a:spcPct val="90000"/>
              </a:lnSpc>
              <a:buFont typeface="Wingdings" charset="2"/>
              <a:buNone/>
            </a:pPr>
            <a:r>
              <a:rPr lang="en-US" b="1" dirty="0"/>
              <a:t>But is this a </a:t>
            </a:r>
            <a:r>
              <a:rPr lang="en-US" b="1" u="sng" dirty="0"/>
              <a:t>perfect </a:t>
            </a:r>
          </a:p>
          <a:p>
            <a:pPr eaLnBrk="1" hangingPunct="1">
              <a:lnSpc>
                <a:spcPct val="90000"/>
              </a:lnSpc>
              <a:buFont typeface="Wingdings" charset="2"/>
              <a:buNone/>
            </a:pPr>
            <a:r>
              <a:rPr lang="en-US" b="1" dirty="0"/>
              <a:t>transformation of </a:t>
            </a:r>
          </a:p>
          <a:p>
            <a:pPr eaLnBrk="1" hangingPunct="1">
              <a:lnSpc>
                <a:spcPct val="90000"/>
              </a:lnSpc>
              <a:buFont typeface="Wingdings" charset="2"/>
              <a:buNone/>
            </a:pPr>
            <a:r>
              <a:rPr lang="en-US" b="1" dirty="0"/>
              <a:t>energy from </a:t>
            </a:r>
          </a:p>
          <a:p>
            <a:pPr eaLnBrk="1" hangingPunct="1">
              <a:lnSpc>
                <a:spcPct val="90000"/>
              </a:lnSpc>
              <a:buFont typeface="Wingdings" charset="2"/>
              <a:buNone/>
            </a:pPr>
            <a:r>
              <a:rPr lang="en-US" b="1" dirty="0"/>
              <a:t>GPE to KE </a:t>
            </a:r>
          </a:p>
          <a:p>
            <a:pPr eaLnBrk="1" hangingPunct="1">
              <a:lnSpc>
                <a:spcPct val="90000"/>
              </a:lnSpc>
              <a:buFont typeface="Wingdings" charset="2"/>
              <a:buNone/>
            </a:pPr>
            <a:r>
              <a:rPr lang="en-US" b="1" dirty="0"/>
              <a:t>and back?</a:t>
            </a:r>
          </a:p>
          <a:p>
            <a:pPr eaLnBrk="1" hangingPunct="1">
              <a:lnSpc>
                <a:spcPct val="90000"/>
              </a:lnSpc>
              <a:buFont typeface="Wingdings" charset="2"/>
              <a:buNone/>
            </a:pPr>
            <a:r>
              <a:rPr lang="en-US" dirty="0"/>
              <a:t>Nope. </a:t>
            </a:r>
          </a:p>
          <a:p>
            <a:pPr eaLnBrk="1" hangingPunct="1">
              <a:lnSpc>
                <a:spcPct val="90000"/>
              </a:lnSpc>
              <a:buFont typeface="Wingdings" charset="2"/>
              <a:buNone/>
            </a:pPr>
            <a:r>
              <a:rPr lang="en-US" dirty="0"/>
              <a:t>Energy is lost as heat and sound.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7" dur="500"/>
                                        <p:tgtEl>
                                          <p:spTgt spid="1536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10" dur="500"/>
                                        <p:tgtEl>
                                          <p:spTgt spid="1536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13" dur="500"/>
                                        <p:tgtEl>
                                          <p:spTgt spid="1536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364">
                                            <p:txEl>
                                              <p:pRg st="5" end="5"/>
                                            </p:txEl>
                                          </p:spTgt>
                                        </p:tgtEl>
                                        <p:attrNameLst>
                                          <p:attrName>style.visibility</p:attrName>
                                        </p:attrNameLst>
                                      </p:cBhvr>
                                      <p:to>
                                        <p:strVal val="visible"/>
                                      </p:to>
                                    </p:set>
                                    <p:animEffect transition="in" filter="blinds(horizontal)">
                                      <p:cBhvr>
                                        <p:cTn id="16" dur="500"/>
                                        <p:tgtEl>
                                          <p:spTgt spid="15364">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19" dur="500"/>
                                        <p:tgtEl>
                                          <p:spTgt spid="1536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4">
                                            <p:txEl>
                                              <p:pRg st="7" end="7"/>
                                            </p:txEl>
                                          </p:spTgt>
                                        </p:tgtEl>
                                        <p:attrNameLst>
                                          <p:attrName>style.visibility</p:attrName>
                                        </p:attrNameLst>
                                      </p:cBhvr>
                                      <p:to>
                                        <p:strVal val="visible"/>
                                      </p:to>
                                    </p:set>
                                    <p:animEffect transition="in" filter="blinds(horizontal)">
                                      <p:cBhvr>
                                        <p:cTn id="24" dur="500"/>
                                        <p:tgtEl>
                                          <p:spTgt spid="1536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364">
                                            <p:txEl>
                                              <p:pRg st="8" end="8"/>
                                            </p:txEl>
                                          </p:spTgt>
                                        </p:tgtEl>
                                        <p:attrNameLst>
                                          <p:attrName>style.visibility</p:attrName>
                                        </p:attrNameLst>
                                      </p:cBhvr>
                                      <p:to>
                                        <p:strVal val="visible"/>
                                      </p:to>
                                    </p:set>
                                    <p:animEffect transition="in" filter="blinds(horizontal)">
                                      <p:cBhvr>
                                        <p:cTn id="29" dur="500"/>
                                        <p:tgtEl>
                                          <p:spTgt spid="15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noChangeArrowheads="1"/>
          </p:cNvPicPr>
          <p:nvPr/>
        </p:nvPicPr>
        <p:blipFill>
          <a:blip r:embed="rId3"/>
          <a:srcRect/>
          <a:stretch>
            <a:fillRect/>
          </a:stretch>
        </p:blipFill>
        <p:spPr bwMode="auto">
          <a:xfrm>
            <a:off x="7048500" y="175951"/>
            <a:ext cx="1905000" cy="1905000"/>
          </a:xfrm>
          <a:prstGeom prst="rect">
            <a:avLst/>
          </a:prstGeom>
          <a:noFill/>
          <a:ln w="9525">
            <a:noFill/>
            <a:miter lim="800000"/>
            <a:headEnd/>
            <a:tailEnd/>
          </a:ln>
        </p:spPr>
      </p:pic>
      <p:sp>
        <p:nvSpPr>
          <p:cNvPr id="54275" name="Rectangle 2"/>
          <p:cNvSpPr>
            <a:spLocks noGrp="1" noChangeArrowheads="1"/>
          </p:cNvSpPr>
          <p:nvPr>
            <p:ph type="title"/>
          </p:nvPr>
        </p:nvSpPr>
        <p:spPr/>
        <p:txBody>
          <a:bodyPr/>
          <a:lstStyle/>
          <a:p>
            <a:pPr eaLnBrk="1" hangingPunct="1"/>
            <a:r>
              <a:rPr lang="en-US"/>
              <a:t>Energy Conversions</a:t>
            </a:r>
          </a:p>
        </p:txBody>
      </p:sp>
      <p:sp>
        <p:nvSpPr>
          <p:cNvPr id="54276" name="Rectangle 3"/>
          <p:cNvSpPr>
            <a:spLocks noGrp="1" noChangeArrowheads="1"/>
          </p:cNvSpPr>
          <p:nvPr>
            <p:ph idx="1"/>
          </p:nvPr>
        </p:nvSpPr>
        <p:spPr>
          <a:xfrm>
            <a:off x="1143000" y="1371600"/>
            <a:ext cx="7429500" cy="5181600"/>
          </a:xfrm>
        </p:spPr>
        <p:txBody>
          <a:bodyPr>
            <a:normAutofit lnSpcReduction="10000"/>
          </a:bodyPr>
          <a:lstStyle/>
          <a:p>
            <a:pPr eaLnBrk="1" hangingPunct="1">
              <a:buFont typeface="Wingdings" charset="2"/>
              <a:buNone/>
            </a:pPr>
            <a:r>
              <a:rPr lang="en-US" dirty="0"/>
              <a:t>A Lightbulb </a:t>
            </a:r>
          </a:p>
          <a:p>
            <a:pPr eaLnBrk="1" hangingPunct="1">
              <a:buFont typeface="Wingdings" charset="2"/>
              <a:buNone/>
            </a:pPr>
            <a:r>
              <a:rPr lang="en-US" sz="1800" dirty="0"/>
              <a:t>Start with __Electricity_   </a:t>
            </a:r>
            <a:r>
              <a:rPr lang="en-US" sz="1800" dirty="0">
                <a:sym typeface="Wingdings" charset="2"/>
              </a:rPr>
              <a:t></a:t>
            </a:r>
            <a:r>
              <a:rPr lang="en-US" sz="1800" dirty="0"/>
              <a:t>	End with ___Light__  Waste __Heat___</a:t>
            </a:r>
            <a:endParaRPr lang="en-US" sz="1800" i="1" dirty="0"/>
          </a:p>
          <a:p>
            <a:pPr eaLnBrk="1" hangingPunct="1">
              <a:buFont typeface="Wingdings" charset="2"/>
              <a:buNone/>
            </a:pPr>
            <a:endParaRPr lang="en-US" dirty="0"/>
          </a:p>
          <a:p>
            <a:pPr eaLnBrk="1" hangingPunct="1">
              <a:buFont typeface="Wingdings" charset="2"/>
              <a:buNone/>
            </a:pPr>
            <a:r>
              <a:rPr lang="en-US" b="1" dirty="0"/>
              <a:t>Can you determine the other 4 energy conversions? Remember: Law of Conservation of Energy…</a:t>
            </a:r>
          </a:p>
          <a:p>
            <a:pPr eaLnBrk="1" hangingPunct="1"/>
            <a:r>
              <a:rPr lang="en-US" sz="2000" dirty="0"/>
              <a:t>A fan	</a:t>
            </a:r>
          </a:p>
          <a:p>
            <a:pPr marL="0" indent="0" eaLnBrk="1" hangingPunct="1">
              <a:buNone/>
            </a:pPr>
            <a:r>
              <a:rPr lang="en-US" sz="2000" dirty="0"/>
              <a:t>Start with __________	End with _________ Waste ________</a:t>
            </a:r>
          </a:p>
          <a:p>
            <a:pPr eaLnBrk="1" hangingPunct="1"/>
            <a:r>
              <a:rPr lang="en-US" sz="2000" dirty="0"/>
              <a:t>A battery	</a:t>
            </a:r>
          </a:p>
          <a:p>
            <a:pPr marL="0" indent="0" eaLnBrk="1" hangingPunct="1">
              <a:buNone/>
            </a:pPr>
            <a:r>
              <a:rPr lang="en-US" sz="2000" dirty="0"/>
              <a:t>Start with __________	End with _________ Waste ________</a:t>
            </a:r>
          </a:p>
          <a:p>
            <a:pPr eaLnBrk="1" hangingPunct="1"/>
            <a:r>
              <a:rPr lang="en-US" sz="2000" dirty="0"/>
              <a:t>A fire	</a:t>
            </a:r>
          </a:p>
          <a:p>
            <a:pPr marL="0" indent="0" eaLnBrk="1" hangingPunct="1">
              <a:buNone/>
            </a:pPr>
            <a:r>
              <a:rPr lang="en-US" sz="2000" dirty="0"/>
              <a:t>Start with __________	End with _________ Waste ________</a:t>
            </a:r>
          </a:p>
          <a:p>
            <a:pPr eaLnBrk="1" hangingPunct="1"/>
            <a:r>
              <a:rPr lang="en-US" sz="2000" dirty="0"/>
              <a:t>A glowstick   </a:t>
            </a:r>
          </a:p>
          <a:p>
            <a:pPr marL="0" indent="0" eaLnBrk="1" hangingPunct="1">
              <a:buNone/>
            </a:pPr>
            <a:r>
              <a:rPr lang="en-US" sz="2000" dirty="0"/>
              <a:t>Start with __________	End with _________ Waste ________</a:t>
            </a:r>
          </a:p>
          <a:p>
            <a:pPr eaLnBrk="1" hangingPunct="1">
              <a:buFont typeface="Wingdings" charset="2"/>
              <a:buAutoNum type="arabicParen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Energy Conversion Example:</a:t>
            </a:r>
          </a:p>
        </p:txBody>
      </p:sp>
      <p:sp>
        <p:nvSpPr>
          <p:cNvPr id="56323" name="Rectangle 3"/>
          <p:cNvSpPr>
            <a:spLocks noGrp="1" noChangeArrowheads="1"/>
          </p:cNvSpPr>
          <p:nvPr>
            <p:ph idx="1"/>
          </p:nvPr>
        </p:nvSpPr>
        <p:spPr/>
        <p:txBody>
          <a:bodyPr/>
          <a:lstStyle/>
          <a:p>
            <a:pPr eaLnBrk="1" hangingPunct="1"/>
            <a:r>
              <a:rPr lang="en-US"/>
              <a:t>As a swing moves back and forth, the energy is converting from one form to another…..</a:t>
            </a:r>
          </a:p>
          <a:p>
            <a:pPr eaLnBrk="1" hangingPunct="1"/>
            <a:r>
              <a:rPr lang="en-US"/>
              <a:t>Why will the swing eventually stop?</a:t>
            </a:r>
          </a:p>
          <a:p>
            <a:pPr eaLnBrk="1" hangingPunct="1"/>
            <a:r>
              <a:rPr lang="en-US"/>
              <a:t>In what form will that energy be transferred into?</a:t>
            </a:r>
          </a:p>
        </p:txBody>
      </p:sp>
      <p:pic>
        <p:nvPicPr>
          <p:cNvPr id="56324" name="Picture 5" descr="https://encrypted-tbn3.gstatic.com/images?q=tbn:ANd9GcRpbV5_IWXmoHmWN1E-G0mXCwpSJFNDyke8Amoft4AXLr7-uEjGzA"/>
          <p:cNvPicPr>
            <a:picLocks noChangeAspect="1" noChangeArrowheads="1"/>
          </p:cNvPicPr>
          <p:nvPr/>
        </p:nvPicPr>
        <p:blipFill>
          <a:blip r:embed="rId3"/>
          <a:srcRect/>
          <a:stretch>
            <a:fillRect/>
          </a:stretch>
        </p:blipFill>
        <p:spPr bwMode="auto">
          <a:xfrm>
            <a:off x="5607549" y="3962400"/>
            <a:ext cx="3543300" cy="32527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Explain this conversion of energy</a:t>
            </a:r>
          </a:p>
        </p:txBody>
      </p:sp>
      <p:sp>
        <p:nvSpPr>
          <p:cNvPr id="29699" name="Rectangle 3"/>
          <p:cNvSpPr>
            <a:spLocks noGrp="1" noChangeArrowheads="1"/>
          </p:cNvSpPr>
          <p:nvPr>
            <p:ph idx="1"/>
          </p:nvPr>
        </p:nvSpPr>
        <p:spPr>
          <a:xfrm>
            <a:off x="612775" y="1981198"/>
            <a:ext cx="8531225" cy="4114801"/>
          </a:xfrm>
        </p:spPr>
        <p:txBody>
          <a:bodyPr>
            <a:normAutofit lnSpcReduction="10000"/>
          </a:bodyPr>
          <a:lstStyle/>
          <a:p>
            <a:pPr eaLnBrk="1" hangingPunct="1"/>
            <a:r>
              <a:rPr lang="en-US"/>
              <a:t>Using the words gravitational potential energy, elastic potential energy, kinetic energy, and gravity…</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sz="2000"/>
              <a:t>You should also </a:t>
            </a:r>
          </a:p>
          <a:p>
            <a:pPr eaLnBrk="1" hangingPunct="1">
              <a:buFont typeface="Wingdings" charset="2"/>
              <a:buNone/>
            </a:pPr>
            <a:r>
              <a:rPr lang="en-US" sz="2000"/>
              <a:t>be able to discuss </a:t>
            </a:r>
          </a:p>
          <a:p>
            <a:pPr eaLnBrk="1" hangingPunct="1">
              <a:buFont typeface="Wingdings" charset="2"/>
              <a:buNone/>
            </a:pPr>
            <a:r>
              <a:rPr lang="en-US" sz="2000"/>
              <a:t>Newton’s 3 Laws…</a:t>
            </a:r>
          </a:p>
        </p:txBody>
      </p:sp>
      <p:pic>
        <p:nvPicPr>
          <p:cNvPr id="58372" name="Picture 4" descr="Trampoline.gif"/>
          <p:cNvPicPr>
            <a:picLocks noChangeAspect="1"/>
          </p:cNvPicPr>
          <p:nvPr/>
        </p:nvPicPr>
        <p:blipFill>
          <a:blip r:embed="rId3"/>
          <a:srcRect/>
          <a:stretch>
            <a:fillRect/>
          </a:stretch>
        </p:blipFill>
        <p:spPr bwMode="auto">
          <a:xfrm>
            <a:off x="2795588" y="2743200"/>
            <a:ext cx="6348412"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animEffect transition="in" filter="fade">
                                      <p:cBhvr>
                                        <p:cTn id="7" dur="2000"/>
                                        <p:tgtEl>
                                          <p:spTgt spid="2969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7" end="7"/>
                                            </p:txEl>
                                          </p:spTgt>
                                        </p:tgtEl>
                                        <p:attrNameLst>
                                          <p:attrName>style.visibility</p:attrName>
                                        </p:attrNameLst>
                                      </p:cBhvr>
                                      <p:to>
                                        <p:strVal val="visible"/>
                                      </p:to>
                                    </p:set>
                                    <p:animEffect transition="in" filter="fade">
                                      <p:cBhvr>
                                        <p:cTn id="12" dur="2000"/>
                                        <p:tgtEl>
                                          <p:spTgt spid="2969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8" end="8"/>
                                            </p:txEl>
                                          </p:spTgt>
                                        </p:tgtEl>
                                        <p:attrNameLst>
                                          <p:attrName>style.visibility</p:attrName>
                                        </p:attrNameLst>
                                      </p:cBhvr>
                                      <p:to>
                                        <p:strVal val="visible"/>
                                      </p:to>
                                    </p:set>
                                    <p:animEffect transition="in" filter="fade">
                                      <p:cBhvr>
                                        <p:cTn id="17" dur="2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Explain this conversion of energy</a:t>
            </a:r>
          </a:p>
        </p:txBody>
      </p:sp>
      <p:sp>
        <p:nvSpPr>
          <p:cNvPr id="29699" name="Rectangle 3"/>
          <p:cNvSpPr>
            <a:spLocks noGrp="1" noChangeArrowheads="1"/>
          </p:cNvSpPr>
          <p:nvPr>
            <p:ph idx="1"/>
          </p:nvPr>
        </p:nvSpPr>
        <p:spPr>
          <a:xfrm>
            <a:off x="612775" y="1874516"/>
            <a:ext cx="8531225" cy="4221483"/>
          </a:xfrm>
        </p:spPr>
        <p:txBody>
          <a:bodyPr/>
          <a:lstStyle/>
          <a:p>
            <a:pPr eaLnBrk="1" hangingPunct="1"/>
            <a:r>
              <a:rPr lang="en-US" dirty="0"/>
              <a:t>Using the words gravitational potential energy, elastic potential energy, kinetic energy, and gravity…</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sz="2000" dirty="0"/>
              <a:t>You should also </a:t>
            </a:r>
          </a:p>
          <a:p>
            <a:pPr eaLnBrk="1" hangingPunct="1">
              <a:buFont typeface="Wingdings" charset="2"/>
              <a:buNone/>
            </a:pPr>
            <a:r>
              <a:rPr lang="en-US" sz="2000" dirty="0"/>
              <a:t>be able to discuss </a:t>
            </a:r>
          </a:p>
          <a:p>
            <a:pPr eaLnBrk="1" hangingPunct="1">
              <a:buFont typeface="Wingdings" charset="2"/>
              <a:buNone/>
            </a:pPr>
            <a:r>
              <a:rPr lang="en-US" sz="2000" dirty="0"/>
              <a:t>Newton’s 3 Laws…</a:t>
            </a:r>
          </a:p>
        </p:txBody>
      </p:sp>
      <p:pic>
        <p:nvPicPr>
          <p:cNvPr id="60420" name="Picture 4" descr="Potential to Kinetic Energy - Exercise ball.gif"/>
          <p:cNvPicPr>
            <a:picLocks noChangeAspect="1"/>
          </p:cNvPicPr>
          <p:nvPr/>
        </p:nvPicPr>
        <p:blipFill>
          <a:blip r:embed="rId3"/>
          <a:srcRect/>
          <a:stretch>
            <a:fillRect/>
          </a:stretch>
        </p:blipFill>
        <p:spPr bwMode="auto">
          <a:xfrm>
            <a:off x="2819400" y="2672423"/>
            <a:ext cx="6324600" cy="421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animEffect transition="in" filter="fade">
                                      <p:cBhvr>
                                        <p:cTn id="7" dur="2000"/>
                                        <p:tgtEl>
                                          <p:spTgt spid="2969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7" end="7"/>
                                            </p:txEl>
                                          </p:spTgt>
                                        </p:tgtEl>
                                        <p:attrNameLst>
                                          <p:attrName>style.visibility</p:attrName>
                                        </p:attrNameLst>
                                      </p:cBhvr>
                                      <p:to>
                                        <p:strVal val="visible"/>
                                      </p:to>
                                    </p:set>
                                    <p:animEffect transition="in" filter="fade">
                                      <p:cBhvr>
                                        <p:cTn id="12" dur="2000"/>
                                        <p:tgtEl>
                                          <p:spTgt spid="2969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8" end="8"/>
                                            </p:txEl>
                                          </p:spTgt>
                                        </p:tgtEl>
                                        <p:attrNameLst>
                                          <p:attrName>style.visibility</p:attrName>
                                        </p:attrNameLst>
                                      </p:cBhvr>
                                      <p:to>
                                        <p:strVal val="visible"/>
                                      </p:to>
                                    </p:set>
                                    <p:animEffect transition="in" filter="fade">
                                      <p:cBhvr>
                                        <p:cTn id="17" dur="2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Weaponization Of The Electromagnetic Spectrum">
            <a:extLst>
              <a:ext uri="{FF2B5EF4-FFF2-40B4-BE49-F238E27FC236}">
                <a16:creationId xmlns:a16="http://schemas.microsoft.com/office/drawing/2014/main" id="{C0BDBEBC-4468-4829-8CD9-F96B6586C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62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9F657F7A-D8CB-4E55-9FCA-BCE174F7F937}"/>
              </a:ext>
            </a:extLst>
          </p:cNvPr>
          <p:cNvSpPr txBox="1">
            <a:spLocks noChangeArrowheads="1"/>
          </p:cNvSpPr>
          <p:nvPr/>
        </p:nvSpPr>
        <p:spPr bwMode="auto">
          <a:xfrm>
            <a:off x="1181100" y="4500563"/>
            <a:ext cx="6751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4800" b="1"/>
              <a:t>The Electromagnetic Spectrum</a:t>
            </a:r>
          </a:p>
        </p:txBody>
      </p:sp>
      <p:pic>
        <p:nvPicPr>
          <p:cNvPr id="4099" name="Picture 3" descr="EMSpec">
            <a:extLst>
              <a:ext uri="{FF2B5EF4-FFF2-40B4-BE49-F238E27FC236}">
                <a16:creationId xmlns:a16="http://schemas.microsoft.com/office/drawing/2014/main" id="{818219BF-674F-452A-9A8E-BB6EC802B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815975"/>
            <a:ext cx="7467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s And Types of A Wave - The Science Of Waves">
            <a:extLst>
              <a:ext uri="{FF2B5EF4-FFF2-40B4-BE49-F238E27FC236}">
                <a16:creationId xmlns:a16="http://schemas.microsoft.com/office/drawing/2014/main" id="{B53E2AB7-8B28-474C-BF31-C4DDDA192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62100"/>
            <a:ext cx="711755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8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0A4F-8349-919B-98F5-BBF761CF02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F9CF79-E224-2C9E-3A23-04FA0FF6815B}"/>
              </a:ext>
            </a:extLst>
          </p:cNvPr>
          <p:cNvSpPr>
            <a:spLocks noGrp="1"/>
          </p:cNvSpPr>
          <p:nvPr>
            <p:ph idx="1"/>
          </p:nvPr>
        </p:nvSpPr>
        <p:spPr/>
        <p:txBody>
          <a:bodyPr/>
          <a:lstStyle/>
          <a:p>
            <a:endParaRPr lang="en-US"/>
          </a:p>
        </p:txBody>
      </p:sp>
      <p:pic>
        <p:nvPicPr>
          <p:cNvPr id="1026" name="Picture 2" descr="Electromagnetic spectrum | Definition, Diagram, &amp; Uses | Britannica">
            <a:extLst>
              <a:ext uri="{FF2B5EF4-FFF2-40B4-BE49-F238E27FC236}">
                <a16:creationId xmlns:a16="http://schemas.microsoft.com/office/drawing/2014/main" id="{5D1B8B84-7163-5DEE-2B22-E27371865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9" y="1184428"/>
            <a:ext cx="9144000" cy="472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9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797CF1-8685-41CD-A9E0-761A653268FD}"/>
              </a:ext>
            </a:extLst>
          </p:cNvPr>
          <p:cNvSpPr txBox="1">
            <a:spLocks/>
          </p:cNvSpPr>
          <p:nvPr/>
        </p:nvSpPr>
        <p:spPr>
          <a:xfrm>
            <a:off x="457200" y="503238"/>
            <a:ext cx="8229600" cy="931862"/>
          </a:xfrm>
          <a:prstGeom prst="rect">
            <a:avLst/>
          </a:prstGeom>
        </p:spPr>
        <p:txBody>
          <a:bodyPr/>
          <a:lstStyle/>
          <a:p>
            <a:pPr algn="ctr" defTabSz="914400">
              <a:defRPr/>
            </a:pPr>
            <a:r>
              <a:rPr lang="en-US" sz="4400" kern="0" dirty="0">
                <a:solidFill>
                  <a:schemeClr val="accent2">
                    <a:lumMod val="20000"/>
                    <a:lumOff val="80000"/>
                  </a:schemeClr>
                </a:solidFill>
                <a:effectLst>
                  <a:outerShdw blurRad="38100" dist="38100" dir="2700000" algn="tl">
                    <a:srgbClr val="000000"/>
                  </a:outerShdw>
                </a:effectLst>
                <a:latin typeface="+mj-lt"/>
                <a:ea typeface="ＭＳ Ｐゴシック" pitchFamily="-109" charset="-128"/>
                <a:cs typeface="+mj-cs"/>
              </a:rPr>
              <a:t>Things to Remember</a:t>
            </a:r>
          </a:p>
        </p:txBody>
      </p:sp>
      <p:sp>
        <p:nvSpPr>
          <p:cNvPr id="4" name="Content Placeholder 2">
            <a:extLst>
              <a:ext uri="{FF2B5EF4-FFF2-40B4-BE49-F238E27FC236}">
                <a16:creationId xmlns:a16="http://schemas.microsoft.com/office/drawing/2014/main" id="{C8C4D7A6-60C8-4846-9943-D82380DA9B95}"/>
              </a:ext>
            </a:extLst>
          </p:cNvPr>
          <p:cNvSpPr txBox="1">
            <a:spLocks/>
          </p:cNvSpPr>
          <p:nvPr/>
        </p:nvSpPr>
        <p:spPr>
          <a:xfrm>
            <a:off x="838200" y="1435100"/>
            <a:ext cx="8051800" cy="5021263"/>
          </a:xfrm>
          <a:prstGeom prst="rect">
            <a:avLst/>
          </a:prstGeom>
        </p:spPr>
        <p:txBody>
          <a:bodyPr/>
          <a:lstStyle/>
          <a:p>
            <a:pPr marL="342900" indent="-342900" defTabSz="914400">
              <a:spcBef>
                <a:spcPct val="20000"/>
              </a:spcBef>
              <a:buClr>
                <a:schemeClr val="hlink"/>
              </a:buClr>
              <a:buSzPct val="90000"/>
              <a:buFont typeface="Wingdings" pitchFamily="-109" charset="2"/>
              <a:buBlip>
                <a:blip r:embed="rId3"/>
              </a:buBlip>
              <a:defRPr/>
            </a:pPr>
            <a:r>
              <a:rPr lang="en-US" sz="2800" kern="0" dirty="0">
                <a:latin typeface="Calibri" panose="020F0502020204030204" pitchFamily="34" charset="0"/>
                <a:ea typeface="ＭＳ Ｐゴシック" pitchFamily="-109" charset="-128"/>
                <a:cs typeface="Calibri" panose="020F0502020204030204" pitchFamily="34" charset="0"/>
              </a:rPr>
              <a:t>The higher the frequency, the more energy the wave has.</a:t>
            </a:r>
          </a:p>
          <a:p>
            <a:pPr marL="342900" indent="-342900" defTabSz="914400">
              <a:spcBef>
                <a:spcPct val="20000"/>
              </a:spcBef>
              <a:buClr>
                <a:schemeClr val="hlink"/>
              </a:buClr>
              <a:buSzPct val="90000"/>
              <a:buFont typeface="Wingdings" pitchFamily="-109" charset="2"/>
              <a:buBlip>
                <a:blip r:embed="rId3"/>
              </a:buBlip>
              <a:defRPr/>
            </a:pPr>
            <a:r>
              <a:rPr lang="en-US" sz="2800" kern="0" dirty="0">
                <a:latin typeface="Calibri" panose="020F0502020204030204" pitchFamily="34" charset="0"/>
                <a:ea typeface="ＭＳ Ｐゴシック" pitchFamily="-109" charset="-128"/>
                <a:cs typeface="Calibri" panose="020F0502020204030204" pitchFamily="34" charset="0"/>
              </a:rPr>
              <a:t>EM waves do not require media in which to travel or move.</a:t>
            </a:r>
          </a:p>
          <a:p>
            <a:pPr marL="342900" indent="-342900" defTabSz="914400">
              <a:spcBef>
                <a:spcPct val="20000"/>
              </a:spcBef>
              <a:buClr>
                <a:schemeClr val="hlink"/>
              </a:buClr>
              <a:buSzPct val="90000"/>
              <a:buFont typeface="Wingdings" pitchFamily="-109" charset="2"/>
              <a:buBlip>
                <a:blip r:embed="rId3"/>
              </a:buBlip>
              <a:defRPr/>
            </a:pPr>
            <a:r>
              <a:rPr lang="en-US" sz="2800" kern="0" dirty="0">
                <a:latin typeface="Calibri" panose="020F0502020204030204" pitchFamily="34" charset="0"/>
                <a:ea typeface="ＭＳ Ｐゴシック" pitchFamily="-109" charset="-128"/>
                <a:cs typeface="Calibri" panose="020F0502020204030204" pitchFamily="34" charset="0"/>
              </a:rPr>
              <a:t>EM waves are considered to be transverse waves because they are made of vibrating electric and magnetic fields at right angles to each other, and to the direction the waves are traveling.</a:t>
            </a:r>
          </a:p>
          <a:p>
            <a:pPr marL="342900" indent="-342900" defTabSz="914400">
              <a:spcBef>
                <a:spcPct val="20000"/>
              </a:spcBef>
              <a:buClr>
                <a:schemeClr val="hlink"/>
              </a:buClr>
              <a:buSzPct val="90000"/>
              <a:buFontTx/>
              <a:buBlip>
                <a:blip r:embed="rId3"/>
              </a:buBlip>
              <a:defRPr/>
            </a:pPr>
            <a:r>
              <a:rPr lang="en-US" sz="2800" dirty="0">
                <a:latin typeface="Calibri" panose="020F0502020204030204" pitchFamily="34" charset="0"/>
                <a:ea typeface="ＭＳ Ｐゴシック" pitchFamily="-109" charset="-128"/>
                <a:cs typeface="Calibri" panose="020F0502020204030204" pitchFamily="34" charset="0"/>
              </a:rPr>
              <a:t>Inverse relationship between wave size and frequency: as </a:t>
            </a:r>
            <a:r>
              <a:rPr lang="en-US" sz="2800" dirty="0">
                <a:latin typeface="Calibri" panose="020F0502020204030204" pitchFamily="34" charset="0"/>
                <a:ea typeface="ＭＳ Ｐゴシック" pitchFamily="-109" charset="-128"/>
                <a:cs typeface="Calibri" panose="020F0502020204030204" pitchFamily="34" charset="0"/>
                <a:sym typeface="Wingdings" pitchFamily="2" charset="2"/>
              </a:rPr>
              <a:t>wavelengths get smaller, frequencies get higher. </a:t>
            </a:r>
            <a:endParaRPr lang="en-US" sz="2800" kern="0" dirty="0">
              <a:latin typeface="Calibri" panose="020F0502020204030204" pitchFamily="34" charset="0"/>
              <a:ea typeface="ＭＳ Ｐゴシック" pitchFamily="-109"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A0F10-E9DE-481B-AEE6-06CBCCE400E9}"/>
              </a:ext>
            </a:extLst>
          </p:cNvPr>
          <p:cNvSpPr txBox="1">
            <a:spLocks/>
          </p:cNvSpPr>
          <p:nvPr/>
        </p:nvSpPr>
        <p:spPr>
          <a:xfrm>
            <a:off x="520700" y="1435100"/>
            <a:ext cx="8166100" cy="2962275"/>
          </a:xfrm>
          <a:prstGeom prst="rect">
            <a:avLst/>
          </a:prstGeom>
        </p:spPr>
        <p:txBody>
          <a:bodyPr/>
          <a:lstStyle/>
          <a:p>
            <a:pPr marL="514350" indent="-514350" defTabSz="914400">
              <a:spcBef>
                <a:spcPct val="20000"/>
              </a:spcBef>
              <a:buClr>
                <a:schemeClr val="hlink"/>
              </a:buClr>
              <a:buSzPct val="90000"/>
              <a:defRPr/>
            </a:pPr>
            <a:r>
              <a:rPr lang="en-US" sz="2800" kern="0" dirty="0">
                <a:latin typeface="+mn-lt"/>
                <a:ea typeface="ＭＳ Ｐゴシック" pitchFamily="-109" charset="-128"/>
              </a:rPr>
              <a:t>Radio waves: Have the longest wavelengths and the lowest frequencies; wavelengths range from 1000s of meters to .001 m</a:t>
            </a:r>
          </a:p>
          <a:p>
            <a:pPr marL="800100" lvl="1" indent="-342900" defTabSz="914400">
              <a:spcBef>
                <a:spcPct val="20000"/>
              </a:spcBef>
              <a:buClr>
                <a:schemeClr val="hlink"/>
              </a:buClr>
              <a:buSzPct val="90000"/>
              <a:buFont typeface="Wingdings" pitchFamily="-109" charset="2"/>
              <a:buBlip>
                <a:blip r:embed="rId2"/>
              </a:buBlip>
              <a:defRPr/>
            </a:pPr>
            <a:r>
              <a:rPr lang="en-US" sz="2800" kern="0" dirty="0">
                <a:latin typeface="+mn-lt"/>
                <a:ea typeface="ＭＳ Ｐゴシック" pitchFamily="-109" charset="-128"/>
              </a:rPr>
              <a:t>Shortest are the microwaves</a:t>
            </a:r>
          </a:p>
          <a:p>
            <a:pPr marL="800100" lvl="1" indent="-342900" defTabSz="914400">
              <a:spcBef>
                <a:spcPct val="20000"/>
              </a:spcBef>
              <a:buClr>
                <a:schemeClr val="hlink"/>
              </a:buClr>
              <a:buSzPct val="90000"/>
              <a:buFont typeface="Wingdings" pitchFamily="-109" charset="2"/>
              <a:buBlip>
                <a:blip r:embed="rId2"/>
              </a:buBlip>
              <a:defRPr/>
            </a:pPr>
            <a:r>
              <a:rPr lang="en-US" sz="2800" kern="0" dirty="0">
                <a:latin typeface="+mn-lt"/>
                <a:ea typeface="ＭＳ Ｐゴシック" pitchFamily="-109" charset="-128"/>
              </a:rPr>
              <a:t>Used for: RADAR, cooking food, satellite transmissions</a:t>
            </a:r>
          </a:p>
        </p:txBody>
      </p:sp>
      <p:sp>
        <p:nvSpPr>
          <p:cNvPr id="4" name="Title 1">
            <a:extLst>
              <a:ext uri="{FF2B5EF4-FFF2-40B4-BE49-F238E27FC236}">
                <a16:creationId xmlns:a16="http://schemas.microsoft.com/office/drawing/2014/main" id="{DE9AAC4A-C5F9-45D7-AE0A-CB9DABF0419B}"/>
              </a:ext>
            </a:extLst>
          </p:cNvPr>
          <p:cNvSpPr txBox="1">
            <a:spLocks/>
          </p:cNvSpPr>
          <p:nvPr/>
        </p:nvSpPr>
        <p:spPr>
          <a:xfrm>
            <a:off x="457200" y="503238"/>
            <a:ext cx="8229600" cy="931862"/>
          </a:xfrm>
          <a:prstGeom prst="rect">
            <a:avLst/>
          </a:prstGeom>
        </p:spPr>
        <p:txBody>
          <a:bodyPr/>
          <a:lstStyle/>
          <a:p>
            <a:pPr algn="ctr" defTabSz="914400">
              <a:defRPr/>
            </a:pPr>
            <a:r>
              <a:rPr lang="en-US" sz="4400" kern="0" dirty="0">
                <a:solidFill>
                  <a:schemeClr val="accent2">
                    <a:lumMod val="20000"/>
                    <a:lumOff val="80000"/>
                  </a:schemeClr>
                </a:solidFill>
                <a:effectLst>
                  <a:outerShdw blurRad="38100" dist="38100" dir="2700000" algn="tl">
                    <a:srgbClr val="000000"/>
                  </a:outerShdw>
                </a:effectLst>
                <a:latin typeface="+mj-lt"/>
                <a:ea typeface="ＭＳ Ｐゴシック" pitchFamily="-109" charset="-128"/>
                <a:cs typeface="+mj-cs"/>
              </a:rPr>
              <a:t>The Waves (in order…)</a:t>
            </a:r>
          </a:p>
        </p:txBody>
      </p:sp>
      <p:pic>
        <p:nvPicPr>
          <p:cNvPr id="6149" name="Picture 5" descr="C:\Users\denise.CARLSON-MOBILE\AppData\Local\Microsoft\Windows\Temporary Internet Files\Content.IE5\DOC1Q0QK\MP900255571[1].jpg">
            <a:extLst>
              <a:ext uri="{FF2B5EF4-FFF2-40B4-BE49-F238E27FC236}">
                <a16:creationId xmlns:a16="http://schemas.microsoft.com/office/drawing/2014/main" id="{8921D4FD-6989-41FE-AF68-7736D785E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4267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C:\Users\denise.CARLSON-MOBILE\AppData\Local\Microsoft\Windows\Temporary Internet Files\Content.IE5\1FF6YH9W\MP900314086[1].jpg">
            <a:extLst>
              <a:ext uri="{FF2B5EF4-FFF2-40B4-BE49-F238E27FC236}">
                <a16:creationId xmlns:a16="http://schemas.microsoft.com/office/drawing/2014/main" id="{22836BE6-35B3-4EB6-8C12-41F35E0A9C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7050" y="4429125"/>
            <a:ext cx="1927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Users\denise.CARLSON-MOBILE\AppData\Local\Microsoft\Windows\Temporary Internet Files\Content.IE5\DOC1Q0QK\MP900430543[1].jpg">
            <a:extLst>
              <a:ext uri="{FF2B5EF4-FFF2-40B4-BE49-F238E27FC236}">
                <a16:creationId xmlns:a16="http://schemas.microsoft.com/office/drawing/2014/main" id="{D33411AD-3428-42CC-847D-D6E29D064E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575" y="3867150"/>
            <a:ext cx="1627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arious wavelengths and positions of visible spectrum.">
            <a:extLst>
              <a:ext uri="{FF2B5EF4-FFF2-40B4-BE49-F238E27FC236}">
                <a16:creationId xmlns:a16="http://schemas.microsoft.com/office/drawing/2014/main" id="{CFE3CCD8-FD3C-428C-AC1C-A4FAFE7B5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425" y="4059238"/>
            <a:ext cx="2017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7AC4566-53F5-4D58-90C9-92B135EC334B}"/>
              </a:ext>
            </a:extLst>
          </p:cNvPr>
          <p:cNvSpPr txBox="1">
            <a:spLocks/>
          </p:cNvSpPr>
          <p:nvPr/>
        </p:nvSpPr>
        <p:spPr>
          <a:xfrm>
            <a:off x="838199" y="404813"/>
            <a:ext cx="8062913" cy="6086475"/>
          </a:xfrm>
          <a:prstGeom prst="rect">
            <a:avLst/>
          </a:prstGeom>
        </p:spPr>
        <p:txBody>
          <a:bodyPr/>
          <a:lstStyle/>
          <a:p>
            <a:pPr marL="514350" indent="-514350" defTabSz="914400">
              <a:spcBef>
                <a:spcPct val="20000"/>
              </a:spcBef>
              <a:buClr>
                <a:schemeClr val="hlink"/>
              </a:buClr>
              <a:buSzPct val="90000"/>
              <a:defRPr/>
            </a:pPr>
            <a:r>
              <a:rPr lang="en-US" sz="2800" b="1" kern="0" dirty="0">
                <a:latin typeface="+mn-lt"/>
                <a:ea typeface="ＭＳ Ｐゴシック" pitchFamily="-109" charset="-128"/>
              </a:rPr>
              <a:t>Infrared waves (heat): Have a shorter wavelength, from .001 m to 700 nm, and therefore, a higher frequency.</a:t>
            </a:r>
          </a:p>
          <a:p>
            <a:pPr marL="800100" lvl="1" indent="-342900" defTabSz="914400">
              <a:spcBef>
                <a:spcPct val="20000"/>
              </a:spcBef>
              <a:buClr>
                <a:schemeClr val="hlink"/>
              </a:buClr>
              <a:buSzPct val="90000"/>
              <a:buFont typeface="Wingdings" pitchFamily="-109" charset="2"/>
              <a:buBlip>
                <a:blip r:embed="rId3"/>
              </a:buBlip>
              <a:defRPr/>
            </a:pPr>
            <a:r>
              <a:rPr lang="en-US" sz="2800" b="1" kern="0" dirty="0">
                <a:latin typeface="+mn-lt"/>
                <a:ea typeface="ＭＳ Ｐゴシック" pitchFamily="-109" charset="-128"/>
              </a:rPr>
              <a:t>Used for finding people in the dark and in TV remote control devices</a:t>
            </a:r>
          </a:p>
          <a:p>
            <a:pPr marL="342900" indent="-342900" defTabSz="914400">
              <a:spcBef>
                <a:spcPct val="20000"/>
              </a:spcBef>
              <a:buClr>
                <a:schemeClr val="hlink"/>
              </a:buClr>
              <a:buSzPct val="90000"/>
              <a:defRPr/>
            </a:pPr>
            <a:r>
              <a:rPr lang="en-US" sz="2800" b="1" kern="0" dirty="0">
                <a:latin typeface="+mn-lt"/>
                <a:ea typeface="ＭＳ Ｐゴシック" pitchFamily="-109" charset="-128"/>
              </a:rPr>
              <a:t>Visible light is what we can SEE in the EM spectrum.  Wavelengths range from 700 nm (red light) to 400 nm (violet light) with frequencies higher than infrared waves.</a:t>
            </a:r>
          </a:p>
          <a:p>
            <a:pPr marL="800100" lvl="1" indent="-342900" defTabSz="914400">
              <a:spcBef>
                <a:spcPct val="20000"/>
              </a:spcBef>
              <a:buClr>
                <a:schemeClr val="hlink"/>
              </a:buClr>
              <a:buSzPct val="90000"/>
              <a:buFont typeface="Wingdings" pitchFamily="-109" charset="2"/>
              <a:buBlip>
                <a:blip r:embed="rId3"/>
              </a:buBlip>
              <a:defRPr/>
            </a:pPr>
            <a:r>
              <a:rPr lang="en-US" sz="2800" b="1" kern="0" dirty="0">
                <a:latin typeface="+mn-lt"/>
                <a:ea typeface="ＭＳ Ｐゴシック" pitchFamily="-109" charset="-128"/>
              </a:rPr>
              <a:t>Visible light waves are a very </a:t>
            </a:r>
            <a:br>
              <a:rPr lang="en-US" sz="2800" b="1" kern="0" dirty="0">
                <a:latin typeface="+mn-lt"/>
                <a:ea typeface="ＭＳ Ｐゴシック" pitchFamily="-109" charset="-128"/>
              </a:rPr>
            </a:br>
            <a:r>
              <a:rPr lang="en-US" sz="2800" b="1" kern="0" dirty="0">
                <a:latin typeface="+mn-lt"/>
                <a:ea typeface="ＭＳ Ｐゴシック" pitchFamily="-109" charset="-128"/>
              </a:rPr>
              <a:t>small part of the EM spectrum</a:t>
            </a:r>
            <a:r>
              <a:rPr lang="en-US" sz="2800" kern="0" dirty="0">
                <a:effectLst>
                  <a:outerShdw blurRad="38100" dist="38100" dir="2700000" algn="tl">
                    <a:srgbClr val="000000"/>
                  </a:outerShdw>
                </a:effectLst>
                <a:latin typeface="+mn-lt"/>
                <a:ea typeface="ＭＳ Ｐゴシック" pitchFamily="-109"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E5C842-F2C0-413F-A899-16CD0F75BB1C}"/>
              </a:ext>
            </a:extLst>
          </p:cNvPr>
          <p:cNvSpPr txBox="1">
            <a:spLocks/>
          </p:cNvSpPr>
          <p:nvPr/>
        </p:nvSpPr>
        <p:spPr>
          <a:xfrm>
            <a:off x="261938" y="2517775"/>
            <a:ext cx="3260725" cy="4003675"/>
          </a:xfrm>
          <a:prstGeom prst="rect">
            <a:avLst/>
          </a:prstGeom>
        </p:spPr>
        <p:txBody>
          <a:bodyPr/>
          <a:lstStyle/>
          <a:p>
            <a:pPr marL="342900"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ROY G. BIV</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red</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orange</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yellow</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green</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blue</a:t>
            </a: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ea typeface="ＭＳ Ｐゴシック" pitchFamily="-109" charset="-128"/>
              </a:rPr>
              <a:t>indigo</a:t>
            </a:r>
            <a:endParaRPr lang="en-US" sz="2800" kern="0" dirty="0">
              <a:effectLst>
                <a:outerShdw blurRad="38100" dist="38100" dir="2700000" algn="tl">
                  <a:srgbClr val="000000"/>
                </a:outerShdw>
              </a:effectLst>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3"/>
              </a:buBlip>
              <a:defRPr/>
            </a:pPr>
            <a:r>
              <a:rPr lang="en-US" sz="2800" kern="0" dirty="0">
                <a:effectLst>
                  <a:outerShdw blurRad="38100" dist="38100" dir="2700000" algn="tl">
                    <a:srgbClr val="000000"/>
                  </a:outerShdw>
                </a:effectLst>
                <a:latin typeface="+mn-lt"/>
                <a:ea typeface="ＭＳ Ｐゴシック" pitchFamily="-109" charset="-128"/>
              </a:rPr>
              <a:t>violet</a:t>
            </a:r>
          </a:p>
        </p:txBody>
      </p:sp>
      <p:sp>
        <p:nvSpPr>
          <p:cNvPr id="5" name="Title 1">
            <a:extLst>
              <a:ext uri="{FF2B5EF4-FFF2-40B4-BE49-F238E27FC236}">
                <a16:creationId xmlns:a16="http://schemas.microsoft.com/office/drawing/2014/main" id="{E8839638-D826-468A-991E-6F845CEEAC5D}"/>
              </a:ext>
            </a:extLst>
          </p:cNvPr>
          <p:cNvSpPr txBox="1">
            <a:spLocks/>
          </p:cNvSpPr>
          <p:nvPr/>
        </p:nvSpPr>
        <p:spPr>
          <a:xfrm>
            <a:off x="457200" y="577850"/>
            <a:ext cx="8229600" cy="1295400"/>
          </a:xfrm>
          <a:prstGeom prst="rect">
            <a:avLst/>
          </a:prstGeom>
        </p:spPr>
        <p:txBody>
          <a:bodyPr/>
          <a:lstStyle/>
          <a:p>
            <a:pPr algn="ctr" defTabSz="914400">
              <a:defRPr/>
            </a:pPr>
            <a:r>
              <a:rPr lang="en-US" sz="2800" kern="0" dirty="0">
                <a:solidFill>
                  <a:srgbClr val="FFFF00"/>
                </a:solidFill>
                <a:effectLst>
                  <a:outerShdw blurRad="38100" dist="38100" dir="2700000" algn="tl">
                    <a:srgbClr val="000000"/>
                  </a:outerShdw>
                </a:effectLst>
                <a:latin typeface="+mj-lt"/>
                <a:ea typeface="ＭＳ Ｐゴシック" pitchFamily="-109" charset="-128"/>
                <a:cs typeface="+mj-cs"/>
              </a:rPr>
              <a:t>Visible Light</a:t>
            </a:r>
            <a:br>
              <a:rPr lang="en-US" sz="4400" kern="0" dirty="0">
                <a:solidFill>
                  <a:schemeClr val="accent2">
                    <a:lumMod val="20000"/>
                    <a:lumOff val="80000"/>
                  </a:schemeClr>
                </a:solidFill>
                <a:effectLst>
                  <a:outerShdw blurRad="38100" dist="38100" dir="2700000" algn="tl">
                    <a:srgbClr val="000000"/>
                  </a:outerShdw>
                </a:effectLst>
                <a:latin typeface="+mj-lt"/>
                <a:ea typeface="ＭＳ Ｐゴシック" pitchFamily="-109" charset="-128"/>
                <a:cs typeface="+mj-cs"/>
              </a:rPr>
            </a:br>
            <a:r>
              <a:rPr lang="en-US" sz="4400" kern="0" dirty="0">
                <a:effectLst>
                  <a:outerShdw blurRad="38100" dist="38100" dir="2700000" algn="tl">
                    <a:srgbClr val="000000"/>
                  </a:outerShdw>
                </a:effectLst>
                <a:latin typeface="+mj-lt"/>
                <a:ea typeface="ＭＳ Ｐゴシック" pitchFamily="-109" charset="-128"/>
                <a:cs typeface="+mj-cs"/>
              </a:rPr>
              <a:t>Remembering the Order</a:t>
            </a:r>
          </a:p>
        </p:txBody>
      </p:sp>
      <p:pic>
        <p:nvPicPr>
          <p:cNvPr id="8197" name="Picture 5" descr="A prism separates white light into the colors of the rainbow.">
            <a:extLst>
              <a:ext uri="{FF2B5EF4-FFF2-40B4-BE49-F238E27FC236}">
                <a16:creationId xmlns:a16="http://schemas.microsoft.com/office/drawing/2014/main" id="{000AE0BF-0F42-4B50-A4C0-6A81875E7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5837064"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C47DD56-18EF-4B4A-9190-ED282F7CD97E}"/>
              </a:ext>
            </a:extLst>
          </p:cNvPr>
          <p:cNvSpPr txBox="1">
            <a:spLocks/>
          </p:cNvSpPr>
          <p:nvPr/>
        </p:nvSpPr>
        <p:spPr>
          <a:xfrm>
            <a:off x="914400" y="495300"/>
            <a:ext cx="8015288" cy="6121400"/>
          </a:xfrm>
          <a:prstGeom prst="rect">
            <a:avLst/>
          </a:prstGeom>
        </p:spPr>
        <p:txBody>
          <a:bodyPr/>
          <a:lstStyle/>
          <a:p>
            <a:pPr marL="342900" indent="-342900" defTabSz="914400">
              <a:spcBef>
                <a:spcPct val="20000"/>
              </a:spcBef>
              <a:buClr>
                <a:schemeClr val="hlink"/>
              </a:buClr>
              <a:buSzPct val="90000"/>
              <a:defRPr/>
            </a:pPr>
            <a:r>
              <a:rPr lang="en-US" sz="2800" kern="0" dirty="0">
                <a:effectLst>
                  <a:outerShdw blurRad="38100" dist="38100" dir="2700000" algn="tl">
                    <a:srgbClr val="000000">
                      <a:alpha val="43137"/>
                    </a:srgbClr>
                  </a:outerShdw>
                </a:effectLst>
                <a:ea typeface="ＭＳ Ｐゴシック" pitchFamily="-109" charset="-128"/>
              </a:rPr>
              <a:t>Ultraviolet Light: Wavelengths</a:t>
            </a:r>
            <a:r>
              <a:rPr lang="en-US" sz="2800" dirty="0">
                <a:effectLst>
                  <a:outerShdw blurRad="38100" dist="38100" dir="2700000" algn="tl">
                    <a:srgbClr val="000000">
                      <a:alpha val="43137"/>
                    </a:srgbClr>
                  </a:outerShdw>
                </a:effectLst>
                <a:latin typeface="Arial" charset="0"/>
                <a:ea typeface="ＭＳ Ｐゴシック" pitchFamily="-109" charset="-128"/>
              </a:rPr>
              <a:t> range from 400 nm to 10 nm; the frequency (and therefore the energy) is high enough with UV rays to penetrate living cells and cause them damage. </a:t>
            </a:r>
          </a:p>
          <a:p>
            <a:pPr marL="342900" indent="-342900" defTabSz="914400">
              <a:spcBef>
                <a:spcPct val="20000"/>
              </a:spcBef>
              <a:buClr>
                <a:schemeClr val="hlink"/>
              </a:buClr>
              <a:buSzPct val="90000"/>
              <a:defRPr/>
            </a:pPr>
            <a:endParaRPr lang="en-US" sz="2800" dirty="0">
              <a:effectLst>
                <a:outerShdw blurRad="38100" dist="38100" dir="2700000" algn="tl">
                  <a:srgbClr val="000000">
                    <a:alpha val="43137"/>
                  </a:srgbClr>
                </a:outerShdw>
              </a:effectLst>
              <a:latin typeface="Arial" charset="0"/>
              <a:ea typeface="ＭＳ Ｐゴシック" pitchFamily="-109" charset="-128"/>
            </a:endParaRPr>
          </a:p>
          <a:p>
            <a:pPr marL="342900" indent="-342900" defTabSz="914400">
              <a:spcBef>
                <a:spcPct val="20000"/>
              </a:spcBef>
              <a:buClr>
                <a:schemeClr val="hlink"/>
              </a:buClr>
              <a:buSzPct val="90000"/>
              <a:defRPr/>
            </a:pPr>
            <a:endParaRPr lang="en-US" sz="2800" dirty="0">
              <a:effectLst>
                <a:outerShdw blurRad="38100" dist="38100" dir="2700000" algn="tl">
                  <a:srgbClr val="000000">
                    <a:alpha val="43137"/>
                  </a:srgbClr>
                </a:outerShdw>
              </a:effectLst>
              <a:latin typeface="Arial" charset="0"/>
              <a:ea typeface="ＭＳ Ｐゴシック" pitchFamily="-109" charset="-128"/>
            </a:endParaRPr>
          </a:p>
          <a:p>
            <a:pPr marL="342900" indent="-342900" defTabSz="914400">
              <a:spcBef>
                <a:spcPct val="20000"/>
              </a:spcBef>
              <a:buClr>
                <a:schemeClr val="hlink"/>
              </a:buClr>
              <a:buSzPct val="90000"/>
              <a:defRPr/>
            </a:pPr>
            <a:endParaRPr lang="en-US" sz="2800" dirty="0">
              <a:effectLst>
                <a:outerShdw blurRad="38100" dist="38100" dir="2700000" algn="tl">
                  <a:srgbClr val="000000">
                    <a:alpha val="43137"/>
                  </a:srgbClr>
                </a:outerShdw>
              </a:effectLst>
              <a:latin typeface="Arial" charset="0"/>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r>
              <a:rPr lang="en-US" sz="2400" dirty="0">
                <a:effectLst>
                  <a:outerShdw blurRad="38100" dist="38100" dir="2700000" algn="tl">
                    <a:srgbClr val="000000">
                      <a:alpha val="43137"/>
                    </a:srgbClr>
                  </a:outerShdw>
                </a:effectLst>
                <a:latin typeface="Arial" charset="0"/>
                <a:ea typeface="ＭＳ Ｐゴシック" pitchFamily="-109" charset="-128"/>
              </a:rPr>
              <a:t>Too much UV can lead to sunburn and skin cancer. However, we use UV to produce vitamin D in our bodies. UV rays are easily stopped by clothing. </a:t>
            </a:r>
          </a:p>
          <a:p>
            <a:pPr marL="800100" lvl="1" indent="-342900" defTabSz="914400">
              <a:spcBef>
                <a:spcPct val="20000"/>
              </a:spcBef>
              <a:buClr>
                <a:schemeClr val="hlink"/>
              </a:buClr>
              <a:buSzPct val="90000"/>
              <a:buFont typeface="Wingdings" pitchFamily="-109" charset="2"/>
              <a:buBlip>
                <a:blip r:embed="rId2"/>
              </a:buBlip>
              <a:defRPr/>
            </a:pPr>
            <a:r>
              <a:rPr lang="en-US" sz="2400" dirty="0">
                <a:effectLst>
                  <a:outerShdw blurRad="38100" dist="38100" dir="2700000" algn="tl">
                    <a:srgbClr val="000000">
                      <a:alpha val="43137"/>
                    </a:srgbClr>
                  </a:outerShdw>
                </a:effectLst>
                <a:latin typeface="Arial" charset="0"/>
                <a:ea typeface="ＭＳ Ｐゴシック" pitchFamily="-109" charset="-128"/>
              </a:rPr>
              <a:t>Used for sterilization because they kill bacteria.</a:t>
            </a:r>
          </a:p>
          <a:p>
            <a:pPr marL="800100" lvl="1" indent="-342900" defTabSz="914400">
              <a:spcBef>
                <a:spcPct val="20000"/>
              </a:spcBef>
              <a:buClr>
                <a:schemeClr val="hlink"/>
              </a:buClr>
              <a:buSzPct val="90000"/>
              <a:buFontTx/>
              <a:buBlip>
                <a:blip r:embed="rId2"/>
              </a:buBlip>
              <a:defRPr/>
            </a:pPr>
            <a:r>
              <a:rPr lang="en-US" sz="2400" dirty="0">
                <a:effectLst>
                  <a:outerShdw blurRad="38100" dist="38100" dir="2700000" algn="tl">
                    <a:srgbClr val="000000">
                      <a:alpha val="43137"/>
                    </a:srgbClr>
                  </a:outerShdw>
                </a:effectLst>
                <a:latin typeface="Arial" charset="0"/>
                <a:ea typeface="ＭＳ Ｐゴシック" pitchFamily="-109" charset="-128"/>
              </a:rPr>
              <a:t>Although we cannot see UV light, bees, butterflies, and birds can (along with bats and small rodents).</a:t>
            </a:r>
          </a:p>
        </p:txBody>
      </p:sp>
      <p:pic>
        <p:nvPicPr>
          <p:cNvPr id="9224" name="Picture 8" descr="C:\Users\denise.CARLSON-MOBILE\AppData\Local\Microsoft\Windows\Temporary Internet Files\Content.IE5\DOC1Q0QK\MP900437385[1].jpg">
            <a:extLst>
              <a:ext uri="{FF2B5EF4-FFF2-40B4-BE49-F238E27FC236}">
                <a16:creationId xmlns:a16="http://schemas.microsoft.com/office/drawing/2014/main" id="{22282A88-C627-4817-97AA-62B2E9ACB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370" r="25742" b="18417"/>
          <a:stretch>
            <a:fillRect/>
          </a:stretch>
        </p:blipFill>
        <p:spPr bwMode="auto">
          <a:xfrm>
            <a:off x="5638800" y="2299080"/>
            <a:ext cx="2286000" cy="14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F2D74CB-7B5A-420F-BD18-E643D2DB1F98}"/>
              </a:ext>
            </a:extLst>
          </p:cNvPr>
          <p:cNvSpPr txBox="1">
            <a:spLocks/>
          </p:cNvSpPr>
          <p:nvPr/>
        </p:nvSpPr>
        <p:spPr>
          <a:xfrm>
            <a:off x="838200" y="434404"/>
            <a:ext cx="7675563" cy="6284913"/>
          </a:xfrm>
          <a:prstGeom prst="rect">
            <a:avLst/>
          </a:prstGeom>
        </p:spPr>
        <p:txBody>
          <a:bodyPr/>
          <a:lstStyle/>
          <a:p>
            <a:pPr marL="342900" indent="-342900" defTabSz="914400">
              <a:spcBef>
                <a:spcPct val="20000"/>
              </a:spcBef>
              <a:buClr>
                <a:schemeClr val="hlink"/>
              </a:buClr>
              <a:buSzPct val="90000"/>
              <a:defRPr/>
            </a:pPr>
            <a:r>
              <a:rPr lang="en-US" sz="2800" kern="0" dirty="0">
                <a:latin typeface="+mn-lt"/>
                <a:ea typeface="ＭＳ Ｐゴシック" pitchFamily="-109" charset="-128"/>
              </a:rPr>
              <a:t>X-Rays: Wavelengths from 10 nm to .001 nm. These rays have enough energy to penetrate deep into tissues and cause damage to cells but are stopped by dense materials, such as bone.</a:t>
            </a: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ea typeface="ＭＳ Ｐゴシック" pitchFamily="-109" charset="-128"/>
            </a:endParaRPr>
          </a:p>
          <a:p>
            <a:pPr lvl="1" defTabSz="914400">
              <a:spcBef>
                <a:spcPct val="20000"/>
              </a:spcBef>
              <a:buClr>
                <a:schemeClr val="hlink"/>
              </a:buClr>
              <a:buSzPct val="90000"/>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endParaRPr lang="en-US" sz="2400" kern="0" dirty="0">
              <a:latin typeface="+mn-lt"/>
              <a:ea typeface="ＭＳ Ｐゴシック" pitchFamily="-109" charset="-128"/>
            </a:endParaRPr>
          </a:p>
          <a:p>
            <a:pPr lvl="1" defTabSz="914400">
              <a:spcBef>
                <a:spcPct val="20000"/>
              </a:spcBef>
              <a:buClr>
                <a:schemeClr val="hlink"/>
              </a:buClr>
              <a:buSzPct val="90000"/>
              <a:defRPr/>
            </a:pPr>
            <a:endParaRPr lang="en-US" sz="2400" kern="0" dirty="0">
              <a:latin typeface="+mn-lt"/>
              <a:ea typeface="ＭＳ Ｐゴシック" pitchFamily="-109" charset="-128"/>
            </a:endParaRPr>
          </a:p>
          <a:p>
            <a:pPr marL="800100" lvl="1" indent="-342900" defTabSz="914400">
              <a:spcBef>
                <a:spcPct val="20000"/>
              </a:spcBef>
              <a:buClr>
                <a:schemeClr val="hlink"/>
              </a:buClr>
              <a:buSzPct val="90000"/>
              <a:buFont typeface="Wingdings" pitchFamily="-109" charset="2"/>
              <a:buBlip>
                <a:blip r:embed="rId2"/>
              </a:buBlip>
              <a:defRPr/>
            </a:pPr>
            <a:r>
              <a:rPr lang="en-US" sz="2400" kern="0" dirty="0">
                <a:latin typeface="+mn-lt"/>
                <a:ea typeface="ＭＳ Ｐゴシック" pitchFamily="-109" charset="-128"/>
              </a:rPr>
              <a:t>Used for looking at solid structures, such as bones and bridges (for cracks), and for treatment of cancer</a:t>
            </a:r>
            <a:r>
              <a:rPr lang="en-US" sz="2400" kern="0" dirty="0">
                <a:solidFill>
                  <a:srgbClr val="FFFF00"/>
                </a:solidFill>
                <a:effectLst>
                  <a:outerShdw blurRad="38100" dist="38100" dir="2700000" algn="tl">
                    <a:srgbClr val="000000"/>
                  </a:outerShdw>
                </a:effectLst>
                <a:latin typeface="+mn-lt"/>
                <a:ea typeface="ＭＳ Ｐゴシック" pitchFamily="-109" charset="-128"/>
              </a:rPr>
              <a:t>.</a:t>
            </a:r>
          </a:p>
        </p:txBody>
      </p:sp>
      <p:pic>
        <p:nvPicPr>
          <p:cNvPr id="38915" name="Picture 3" descr="filling">
            <a:extLst>
              <a:ext uri="{FF2B5EF4-FFF2-40B4-BE49-F238E27FC236}">
                <a16:creationId xmlns:a16="http://schemas.microsoft.com/office/drawing/2014/main" id="{39EC3A11-3BD8-42AE-9A62-21E4DDBC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3167063"/>
            <a:ext cx="28479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hannah2">
            <a:extLst>
              <a:ext uri="{FF2B5EF4-FFF2-40B4-BE49-F238E27FC236}">
                <a16:creationId xmlns:a16="http://schemas.microsoft.com/office/drawing/2014/main" id="{157D678D-4541-457B-868D-7A4B121BB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2752725"/>
            <a:ext cx="204787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Users\denise.CARLSON-MOBILE\AppData\Local\Microsoft\Windows\Temporary Internet Files\Content.IE5\DEBUPKOF\MP900423052[1].jpg">
            <a:extLst>
              <a:ext uri="{FF2B5EF4-FFF2-40B4-BE49-F238E27FC236}">
                <a16:creationId xmlns:a16="http://schemas.microsoft.com/office/drawing/2014/main" id="{2349DC17-0C37-487C-A6BC-E18197D5A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604838"/>
            <a:ext cx="69326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D7267DB0-B354-4F71-9360-4AB4552A2280}"/>
              </a:ext>
            </a:extLst>
          </p:cNvPr>
          <p:cNvSpPr>
            <a:spLocks noGrp="1" noChangeArrowheads="1"/>
          </p:cNvSpPr>
          <p:nvPr>
            <p:ph type="ctrTitle"/>
          </p:nvPr>
        </p:nvSpPr>
        <p:spPr>
          <a:xfrm>
            <a:off x="354013" y="5221288"/>
            <a:ext cx="8321675" cy="1136650"/>
          </a:xfrm>
        </p:spPr>
        <p:txBody>
          <a:bodyPr>
            <a:normAutofit fontScale="90000"/>
          </a:bodyPr>
          <a:lstStyle/>
          <a:p>
            <a:pPr eaLnBrk="1" hangingPunct="1">
              <a:defRPr/>
            </a:pPr>
            <a:r>
              <a:rPr lang="en-US" dirty="0">
                <a:ea typeface="+mj-ea"/>
              </a:rPr>
              <a:t>Waves and Wave Properties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A13A76D0-698B-4D11-ADAF-39D75E2ACF3A}"/>
              </a:ext>
            </a:extLst>
          </p:cNvPr>
          <p:cNvSpPr txBox="1">
            <a:spLocks noChangeArrowheads="1"/>
          </p:cNvSpPr>
          <p:nvPr/>
        </p:nvSpPr>
        <p:spPr bwMode="auto">
          <a:xfrm>
            <a:off x="604838" y="677863"/>
            <a:ext cx="790575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 typeface="Wingdings" panose="05000000000000000000" pitchFamily="2" charset="2"/>
              <a:buNone/>
            </a:pPr>
            <a:r>
              <a:rPr lang="en-US" altLang="en-US" sz="3600" b="1" dirty="0"/>
              <a:t>If waves have a medium, it is called a </a:t>
            </a:r>
            <a:r>
              <a:rPr lang="en-US" altLang="en-US" sz="3600" b="1" dirty="0">
                <a:highlight>
                  <a:srgbClr val="FFFF00"/>
                </a:highlight>
              </a:rPr>
              <a:t>mechanical wave</a:t>
            </a:r>
            <a:r>
              <a:rPr lang="en-US" altLang="en-US" sz="3600" b="1" dirty="0"/>
              <a:t>.</a:t>
            </a:r>
          </a:p>
          <a:p>
            <a:pPr eaLnBrk="1" hangingPunct="1">
              <a:spcBef>
                <a:spcPct val="0"/>
              </a:spcBef>
              <a:buClrTx/>
              <a:buSzTx/>
              <a:buFontTx/>
              <a:buNone/>
            </a:pPr>
            <a:endParaRPr lang="en-US" altLang="en-US" sz="3600" b="1" dirty="0"/>
          </a:p>
          <a:p>
            <a:pPr eaLnBrk="1" hangingPunct="1">
              <a:spcBef>
                <a:spcPct val="0"/>
              </a:spcBef>
              <a:buClrTx/>
              <a:buSzTx/>
              <a:buFontTx/>
              <a:buNone/>
            </a:pPr>
            <a:r>
              <a:rPr lang="en-US" altLang="en-US" sz="3600" b="1" dirty="0"/>
              <a:t>If waves can travel without a medium (such as space), it is called an </a:t>
            </a:r>
            <a:r>
              <a:rPr lang="en-US" altLang="en-US" sz="3600" b="1" dirty="0">
                <a:highlight>
                  <a:srgbClr val="FFFF00"/>
                </a:highlight>
              </a:rPr>
              <a:t>electromagnetic wave </a:t>
            </a:r>
            <a:r>
              <a:rPr lang="en-US" altLang="en-US" sz="3600" b="1" dirty="0"/>
              <a:t>(or EM wave).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a:extLst>
              <a:ext uri="{FF2B5EF4-FFF2-40B4-BE49-F238E27FC236}">
                <a16:creationId xmlns:a16="http://schemas.microsoft.com/office/drawing/2014/main" id="{8C148F96-CF4B-41A3-97D4-F1FBF519BEB8}"/>
              </a:ext>
            </a:extLst>
          </p:cNvPr>
          <p:cNvSpPr txBox="1">
            <a:spLocks noChangeArrowheads="1"/>
          </p:cNvSpPr>
          <p:nvPr/>
        </p:nvSpPr>
        <p:spPr bwMode="auto">
          <a:xfrm flipV="1">
            <a:off x="762000" y="596900"/>
            <a:ext cx="7983538" cy="6045200"/>
          </a:xfrm>
          <a:prstGeom prst="rect">
            <a:avLst/>
          </a:prstGeom>
          <a:noFill/>
          <a:ln w="9525">
            <a:noFill/>
            <a:miter lim="800000"/>
            <a:headEnd/>
            <a:tailEnd/>
          </a:ln>
        </p:spPr>
        <p:txBody>
          <a:bodyPr rot="10800000"/>
          <a:lstStyle/>
          <a:p>
            <a:pPr marL="342900" indent="-342900" algn="ctr" eaLnBrk="1" hangingPunct="1">
              <a:spcBef>
                <a:spcPct val="50000"/>
              </a:spcBef>
              <a:defRPr/>
            </a:pPr>
            <a:r>
              <a:rPr lang="en-US" sz="4000" b="1" dirty="0">
                <a:latin typeface="Arial" charset="0"/>
                <a:ea typeface="ＭＳ Ｐゴシック" pitchFamily="84" charset="-128"/>
              </a:rPr>
              <a:t>Wave Types</a:t>
            </a:r>
          </a:p>
          <a:p>
            <a:pPr marL="342900" indent="-342900" eaLnBrk="1" hangingPunct="1">
              <a:spcBef>
                <a:spcPct val="50000"/>
              </a:spcBef>
              <a:buFontTx/>
              <a:buAutoNum type="arabicPeriod"/>
              <a:defRPr/>
            </a:pPr>
            <a:r>
              <a:rPr lang="en-US" sz="2800" b="1" dirty="0">
                <a:highlight>
                  <a:srgbClr val="FFFF00"/>
                </a:highlight>
                <a:latin typeface="Arial" charset="0"/>
                <a:ea typeface="ＭＳ Ｐゴシック" pitchFamily="84" charset="-128"/>
              </a:rPr>
              <a:t>Transverse waves</a:t>
            </a:r>
            <a:r>
              <a:rPr lang="en-US" sz="2800" dirty="0">
                <a:latin typeface="Arial" charset="0"/>
                <a:ea typeface="ＭＳ Ｐゴシック" pitchFamily="84" charset="-128"/>
              </a:rPr>
              <a:t>: Waves in which the medium moves at right angles to the direction of the wave</a:t>
            </a:r>
          </a:p>
          <a:p>
            <a:pPr marL="342900" indent="-342900" eaLnBrk="1" hangingPunct="1">
              <a:spcBef>
                <a:spcPct val="50000"/>
              </a:spcBef>
              <a:buFontTx/>
              <a:buAutoNum type="arabicPeriod"/>
              <a:defRPr/>
            </a:pPr>
            <a:endParaRPr lang="en-US" sz="2800" dirty="0">
              <a:latin typeface="Arial" charset="0"/>
              <a:ea typeface="ＭＳ Ｐゴシック" pitchFamily="84" charset="-128"/>
            </a:endParaRPr>
          </a:p>
          <a:p>
            <a:pPr marL="342900" indent="-342900" eaLnBrk="1" hangingPunct="1">
              <a:spcBef>
                <a:spcPct val="50000"/>
              </a:spcBef>
              <a:buFontTx/>
              <a:buAutoNum type="arabicPeriod"/>
              <a:defRPr/>
            </a:pPr>
            <a:endParaRPr lang="en-US" sz="2800" dirty="0">
              <a:latin typeface="Arial" charset="0"/>
              <a:ea typeface="ＭＳ Ｐゴシック" pitchFamily="84" charset="-128"/>
            </a:endParaRPr>
          </a:p>
          <a:p>
            <a:pPr marL="342900" indent="-342900" eaLnBrk="1" hangingPunct="1">
              <a:spcBef>
                <a:spcPct val="50000"/>
              </a:spcBef>
              <a:buFontTx/>
              <a:buAutoNum type="arabicPeriod"/>
              <a:defRPr/>
            </a:pPr>
            <a:endParaRPr lang="en-US" sz="2800" dirty="0">
              <a:latin typeface="Arial" charset="0"/>
              <a:ea typeface="ＭＳ Ｐゴシック" pitchFamily="84" charset="-128"/>
            </a:endParaRPr>
          </a:p>
          <a:p>
            <a:pPr marL="342900" indent="-342900" eaLnBrk="1" hangingPunct="1">
              <a:spcBef>
                <a:spcPct val="50000"/>
              </a:spcBef>
              <a:buFontTx/>
              <a:buAutoNum type="arabicPeriod"/>
              <a:defRPr/>
            </a:pPr>
            <a:endParaRPr lang="en-US" sz="2800" dirty="0">
              <a:latin typeface="Arial" charset="0"/>
              <a:ea typeface="ＭＳ Ｐゴシック" pitchFamily="84" charset="-128"/>
            </a:endParaRPr>
          </a:p>
          <a:p>
            <a:pPr marL="342900" indent="-342900" eaLnBrk="1" hangingPunct="1">
              <a:spcBef>
                <a:spcPct val="50000"/>
              </a:spcBef>
              <a:defRPr/>
            </a:pPr>
            <a:endParaRPr lang="en-US" sz="2800" dirty="0">
              <a:latin typeface="Arial" charset="0"/>
              <a:ea typeface="ＭＳ Ｐゴシック" pitchFamily="84" charset="-128"/>
            </a:endParaRPr>
          </a:p>
          <a:p>
            <a:pPr marL="342900" indent="-342900" eaLnBrk="1" hangingPunct="1">
              <a:spcBef>
                <a:spcPct val="50000"/>
              </a:spcBef>
              <a:buFontTx/>
              <a:buAutoNum type="arabicPeriod"/>
              <a:defRPr/>
            </a:pPr>
            <a:endParaRPr lang="en-US" sz="2800" dirty="0">
              <a:latin typeface="Arial" charset="0"/>
              <a:ea typeface="ＭＳ Ｐゴシック" pitchFamily="84" charset="-128"/>
            </a:endParaRPr>
          </a:p>
        </p:txBody>
      </p:sp>
      <p:pic>
        <p:nvPicPr>
          <p:cNvPr id="7178" name="Picture 10" descr="transverse wave1">
            <a:extLst>
              <a:ext uri="{FF2B5EF4-FFF2-40B4-BE49-F238E27FC236}">
                <a16:creationId xmlns:a16="http://schemas.microsoft.com/office/drawing/2014/main" id="{04ADE352-0BE3-4863-9EBF-36240A814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2476500"/>
            <a:ext cx="41989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tr wave3">
            <a:extLst>
              <a:ext uri="{FF2B5EF4-FFF2-40B4-BE49-F238E27FC236}">
                <a16:creationId xmlns:a16="http://schemas.microsoft.com/office/drawing/2014/main" id="{E4DE50A7-FB3F-4116-B800-4552116A0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70525"/>
            <a:ext cx="3048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trwave4">
            <a:extLst>
              <a:ext uri="{FF2B5EF4-FFF2-40B4-BE49-F238E27FC236}">
                <a16:creationId xmlns:a16="http://schemas.microsoft.com/office/drawing/2014/main" id="{7484EE0B-17AC-4CA5-8F47-AA608A0A9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013325"/>
            <a:ext cx="3048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s And Types of A Wave - The Science Of Waves">
            <a:extLst>
              <a:ext uri="{FF2B5EF4-FFF2-40B4-BE49-F238E27FC236}">
                <a16:creationId xmlns:a16="http://schemas.microsoft.com/office/drawing/2014/main" id="{B53E2AB7-8B28-474C-BF31-C4DDDA192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62100"/>
            <a:ext cx="7117556"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0A4F-8349-919B-98F5-BBF761CF02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F9CF79-E224-2C9E-3A23-04FA0FF6815B}"/>
              </a:ext>
            </a:extLst>
          </p:cNvPr>
          <p:cNvSpPr>
            <a:spLocks noGrp="1"/>
          </p:cNvSpPr>
          <p:nvPr>
            <p:ph idx="1"/>
          </p:nvPr>
        </p:nvSpPr>
        <p:spPr/>
        <p:txBody>
          <a:bodyPr/>
          <a:lstStyle/>
          <a:p>
            <a:endParaRPr lang="en-US"/>
          </a:p>
        </p:txBody>
      </p:sp>
      <p:pic>
        <p:nvPicPr>
          <p:cNvPr id="2050" name="Picture 2" descr="Electromagnetic Spectrum - Basic Introduction - YouTube">
            <a:extLst>
              <a:ext uri="{FF2B5EF4-FFF2-40B4-BE49-F238E27FC236}">
                <a16:creationId xmlns:a16="http://schemas.microsoft.com/office/drawing/2014/main" id="{7A836456-3524-CCEC-A4EA-F9937CB66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1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B6A5F930-189D-4F4F-ADC3-165CC15911BA}"/>
              </a:ext>
            </a:extLst>
          </p:cNvPr>
          <p:cNvSpPr txBox="1">
            <a:spLocks noChangeArrowheads="1"/>
          </p:cNvSpPr>
          <p:nvPr/>
        </p:nvSpPr>
        <p:spPr bwMode="auto">
          <a:xfrm>
            <a:off x="762000" y="754063"/>
            <a:ext cx="777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sz="2800" dirty="0"/>
              <a:t>2. </a:t>
            </a:r>
            <a:r>
              <a:rPr lang="en-US" altLang="en-US" sz="2800" dirty="0">
                <a:highlight>
                  <a:srgbClr val="FFFF00"/>
                </a:highlight>
              </a:rPr>
              <a:t>Compressional (or longitudinal) waves</a:t>
            </a:r>
            <a:r>
              <a:rPr lang="en-US" altLang="en-US" sz="2800" dirty="0"/>
              <a:t>:  Waves in which the medium moves back and forth in the same direction as the wave</a:t>
            </a:r>
          </a:p>
          <a:p>
            <a:pPr eaLnBrk="1" hangingPunct="1">
              <a:spcBef>
                <a:spcPct val="50000"/>
              </a:spcBef>
              <a:buClrTx/>
              <a:buSzTx/>
              <a:buFontTx/>
              <a:buNone/>
            </a:pPr>
            <a:endParaRPr lang="en-US" altLang="en-US" sz="2800" dirty="0"/>
          </a:p>
        </p:txBody>
      </p:sp>
      <p:pic>
        <p:nvPicPr>
          <p:cNvPr id="8197" name="Picture 5" descr="longwave1">
            <a:extLst>
              <a:ext uri="{FF2B5EF4-FFF2-40B4-BE49-F238E27FC236}">
                <a16:creationId xmlns:a16="http://schemas.microsoft.com/office/drawing/2014/main" id="{DE9888CE-1B02-4EA4-BC2A-8114C4DAB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2344738"/>
            <a:ext cx="776446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longwave2">
            <a:extLst>
              <a:ext uri="{FF2B5EF4-FFF2-40B4-BE49-F238E27FC236}">
                <a16:creationId xmlns:a16="http://schemas.microsoft.com/office/drawing/2014/main" id="{C168E32B-7855-4BE6-8105-BD7EB54B64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4589463"/>
            <a:ext cx="3657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longwave3">
            <a:extLst>
              <a:ext uri="{FF2B5EF4-FFF2-40B4-BE49-F238E27FC236}">
                <a16:creationId xmlns:a16="http://schemas.microsoft.com/office/drawing/2014/main" id="{63BC1087-DA25-4524-AC32-0E0F9B1F5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975" y="4589463"/>
            <a:ext cx="33051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u11l1c1">
            <a:extLst>
              <a:ext uri="{FF2B5EF4-FFF2-40B4-BE49-F238E27FC236}">
                <a16:creationId xmlns:a16="http://schemas.microsoft.com/office/drawing/2014/main" id="{294A443D-F53F-4948-AF0F-1B911AC43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65968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Energy!</a:t>
            </a:r>
          </a:p>
        </p:txBody>
      </p:sp>
      <p:sp>
        <p:nvSpPr>
          <p:cNvPr id="10243" name="Rectangle 3"/>
          <p:cNvSpPr>
            <a:spLocks noGrp="1" noChangeArrowheads="1"/>
          </p:cNvSpPr>
          <p:nvPr>
            <p:ph idx="1"/>
          </p:nvPr>
        </p:nvSpPr>
        <p:spPr>
          <a:xfrm>
            <a:off x="585199" y="1447800"/>
            <a:ext cx="8077200" cy="4724400"/>
          </a:xfrm>
        </p:spPr>
        <p:txBody>
          <a:bodyPr/>
          <a:lstStyle/>
          <a:p>
            <a:pPr eaLnBrk="1" hangingPunct="1"/>
            <a:r>
              <a:rPr lang="en-US" sz="4000" b="1" u="sng" dirty="0"/>
              <a:t>Energy</a:t>
            </a:r>
            <a:r>
              <a:rPr lang="en-US" sz="4000" dirty="0"/>
              <a:t> is the ability to do work, and ability to cause motion</a:t>
            </a:r>
          </a:p>
          <a:p>
            <a:pPr eaLnBrk="1" hangingPunct="1"/>
            <a:endParaRPr lang="en-US" sz="4000" dirty="0"/>
          </a:p>
          <a:p>
            <a:pPr eaLnBrk="1" hangingPunct="1"/>
            <a:r>
              <a:rPr lang="en-US" sz="4000" dirty="0"/>
              <a:t>SI Unit = Joules (J) </a:t>
            </a:r>
          </a:p>
          <a:p>
            <a:pPr lvl="1" eaLnBrk="1" hangingPunct="1"/>
            <a:r>
              <a:rPr lang="en-US" sz="2800" dirty="0"/>
              <a:t>1 Joule = 1 N * 1 m</a:t>
            </a:r>
          </a:p>
          <a:p>
            <a:pPr lvl="1" eaLnBrk="1" hangingPunct="1"/>
            <a:r>
              <a:rPr lang="en-US" sz="2800" dirty="0"/>
              <a:t>1 Joule = (1 kg * m/s</a:t>
            </a:r>
            <a:r>
              <a:rPr lang="en-US" sz="2800" baseline="30000" dirty="0"/>
              <a:t>2</a:t>
            </a:r>
            <a:r>
              <a:rPr lang="en-US" sz="2800" dirty="0"/>
              <a:t>) * 1m</a:t>
            </a:r>
          </a:p>
          <a:p>
            <a:pPr lvl="1" eaLnBrk="1" hangingPunct="1"/>
            <a:r>
              <a:rPr lang="en-US" sz="2800" dirty="0"/>
              <a:t>1 Joule = 1 kg * m</a:t>
            </a:r>
            <a:r>
              <a:rPr lang="en-US" sz="2800" baseline="30000" dirty="0"/>
              <a:t>2</a:t>
            </a:r>
            <a:r>
              <a:rPr lang="en-US" sz="2800" dirty="0"/>
              <a:t>/s</a:t>
            </a:r>
            <a:r>
              <a:rPr lang="en-US" sz="2800" baseline="30000" dirty="0"/>
              <a:t>2</a:t>
            </a:r>
            <a:endParaRPr lang="en-US" sz="2800" dirty="0"/>
          </a:p>
        </p:txBody>
      </p:sp>
      <p:pic>
        <p:nvPicPr>
          <p:cNvPr id="16388" name="Picture 7"/>
          <p:cNvPicPr>
            <a:picLocks noChangeAspect="1" noChangeArrowheads="1"/>
          </p:cNvPicPr>
          <p:nvPr/>
        </p:nvPicPr>
        <p:blipFill>
          <a:blip r:embed="rId3"/>
          <a:srcRect/>
          <a:stretch>
            <a:fillRect/>
          </a:stretch>
        </p:blipFill>
        <p:spPr bwMode="auto">
          <a:xfrm>
            <a:off x="5607153" y="3586008"/>
            <a:ext cx="3529998" cy="2926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7" dur="5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5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Potential Energy</a:t>
            </a:r>
          </a:p>
        </p:txBody>
      </p:sp>
      <p:sp>
        <p:nvSpPr>
          <p:cNvPr id="17411" name="Rectangle 3"/>
          <p:cNvSpPr>
            <a:spLocks noGrp="1" noChangeArrowheads="1"/>
          </p:cNvSpPr>
          <p:nvPr>
            <p:ph idx="1"/>
          </p:nvPr>
        </p:nvSpPr>
        <p:spPr>
          <a:xfrm>
            <a:off x="571500" y="1541266"/>
            <a:ext cx="8001000" cy="4648200"/>
          </a:xfrm>
        </p:spPr>
        <p:txBody>
          <a:bodyPr>
            <a:normAutofit/>
          </a:bodyPr>
          <a:lstStyle/>
          <a:p>
            <a:pPr eaLnBrk="1" hangingPunct="1">
              <a:lnSpc>
                <a:spcPct val="90000"/>
              </a:lnSpc>
            </a:pPr>
            <a:r>
              <a:rPr lang="en-US" sz="2800" dirty="0"/>
              <a:t>Energy stored due to position or shape. It has the ability or “potential” to move.</a:t>
            </a:r>
          </a:p>
          <a:p>
            <a:pPr eaLnBrk="1" hangingPunct="1">
              <a:lnSpc>
                <a:spcPct val="90000"/>
              </a:lnSpc>
            </a:pPr>
            <a:endParaRPr lang="en-US" sz="1800" dirty="0"/>
          </a:p>
          <a:p>
            <a:pPr eaLnBrk="1" hangingPunct="1">
              <a:lnSpc>
                <a:spcPct val="90000"/>
              </a:lnSpc>
            </a:pPr>
            <a:r>
              <a:rPr lang="en-US" sz="2800" dirty="0"/>
              <a:t>There are 2 types:</a:t>
            </a:r>
          </a:p>
          <a:p>
            <a:pPr lvl="1" eaLnBrk="1" hangingPunct="1">
              <a:lnSpc>
                <a:spcPct val="90000"/>
              </a:lnSpc>
            </a:pPr>
            <a:r>
              <a:rPr lang="en-US" sz="2400" dirty="0"/>
              <a:t>1) </a:t>
            </a:r>
            <a:r>
              <a:rPr lang="en-US" sz="2400" u="sng" dirty="0"/>
              <a:t>Elastic</a:t>
            </a:r>
            <a:r>
              <a:rPr lang="en-US" sz="2400" dirty="0"/>
              <a:t> – energy stored by things that stretch (or compress). </a:t>
            </a:r>
          </a:p>
          <a:p>
            <a:pPr lvl="2" eaLnBrk="1" hangingPunct="1">
              <a:lnSpc>
                <a:spcPct val="90000"/>
              </a:lnSpc>
            </a:pPr>
            <a:r>
              <a:rPr lang="en-US" sz="2000" dirty="0"/>
              <a:t>Examples?  - Rubber bands, sling shots, elastic, </a:t>
            </a:r>
          </a:p>
          <a:p>
            <a:pPr lvl="2" eaLnBrk="1" hangingPunct="1">
              <a:lnSpc>
                <a:spcPct val="90000"/>
              </a:lnSpc>
              <a:buFont typeface="Wingdings" charset="2"/>
              <a:buNone/>
            </a:pPr>
            <a:r>
              <a:rPr lang="en-US" sz="2000" dirty="0"/>
              <a:t>muscles, a spring, a ball bouncing, </a:t>
            </a:r>
            <a:r>
              <a:rPr lang="en-US" sz="2000" dirty="0" err="1"/>
              <a:t>etc</a:t>
            </a:r>
            <a:r>
              <a:rPr lang="en-US" sz="2000" dirty="0"/>
              <a:t>…</a:t>
            </a:r>
          </a:p>
          <a:p>
            <a:pPr lvl="1" eaLnBrk="1" hangingPunct="1">
              <a:lnSpc>
                <a:spcPct val="90000"/>
              </a:lnSpc>
            </a:pPr>
            <a:endParaRPr lang="en-US" sz="2400" dirty="0"/>
          </a:p>
        </p:txBody>
      </p:sp>
      <p:pic>
        <p:nvPicPr>
          <p:cNvPr id="18436" name="Picture 5"/>
          <p:cNvPicPr>
            <a:picLocks noChangeAspect="1" noChangeArrowheads="1"/>
          </p:cNvPicPr>
          <p:nvPr/>
        </p:nvPicPr>
        <p:blipFill>
          <a:blip r:embed="rId3"/>
          <a:srcRect t="16991" r="8496" b="8496"/>
          <a:stretch>
            <a:fillRect/>
          </a:stretch>
        </p:blipFill>
        <p:spPr bwMode="auto">
          <a:xfrm>
            <a:off x="6804025" y="4953000"/>
            <a:ext cx="2339975" cy="1905000"/>
          </a:xfrm>
          <a:prstGeom prst="rect">
            <a:avLst/>
          </a:prstGeom>
          <a:noFill/>
          <a:ln w="9525">
            <a:noFill/>
            <a:miter lim="800000"/>
            <a:headEnd/>
            <a:tailEnd/>
          </a:ln>
        </p:spPr>
      </p:pic>
      <p:pic>
        <p:nvPicPr>
          <p:cNvPr id="18439" name="Picture 7" descr="https://encrypted-tbn1.gstatic.com/images?q=tbn:ANd9GcT14Yvwt2MZ_X8kP3_eyoZeY7HJ01ab_NV0_sqW4jY14AePxn-Qkw"/>
          <p:cNvPicPr>
            <a:picLocks noChangeAspect="1" noChangeArrowheads="1"/>
          </p:cNvPicPr>
          <p:nvPr/>
        </p:nvPicPr>
        <p:blipFill>
          <a:blip r:embed="rId4"/>
          <a:srcRect t="19394" r="37794" b="14545"/>
          <a:stretch>
            <a:fillRect/>
          </a:stretch>
        </p:blipFill>
        <p:spPr bwMode="auto">
          <a:xfrm>
            <a:off x="3900487" y="4762500"/>
            <a:ext cx="2301875" cy="1905000"/>
          </a:xfrm>
          <a:prstGeom prst="rect">
            <a:avLst/>
          </a:prstGeom>
          <a:noFill/>
          <a:ln w="9525">
            <a:noFill/>
            <a:miter lim="800000"/>
            <a:headEnd/>
            <a:tailEnd/>
          </a:ln>
        </p:spPr>
      </p:pic>
      <p:pic>
        <p:nvPicPr>
          <p:cNvPr id="18441" name="Picture 9" descr="http://1.bp.blogspot.com/-1AA6YMRGwA8/TabDZxfSYeI/AAAAAAAAAAM/xcmBNaPzl6E/s1600/05p910q08.gif"/>
          <p:cNvPicPr>
            <a:picLocks noChangeAspect="1" noChangeArrowheads="1"/>
          </p:cNvPicPr>
          <p:nvPr/>
        </p:nvPicPr>
        <p:blipFill>
          <a:blip r:embed="rId5"/>
          <a:srcRect b="4898"/>
          <a:stretch>
            <a:fillRect/>
          </a:stretch>
        </p:blipFill>
        <p:spPr bwMode="auto">
          <a:xfrm>
            <a:off x="6096000" y="0"/>
            <a:ext cx="3048000" cy="1511300"/>
          </a:xfrm>
          <a:prstGeom prst="rect">
            <a:avLst/>
          </a:prstGeom>
          <a:noFill/>
          <a:ln w="9525">
            <a:noFill/>
            <a:miter lim="800000"/>
            <a:headEnd/>
            <a:tailEnd/>
          </a:ln>
        </p:spPr>
      </p:pic>
      <p:pic>
        <p:nvPicPr>
          <p:cNvPr id="11274" name="Picture 10" descr="http://thehungergamesmovies.net/wp-content/uploads/2012/03/1206.jpg"/>
          <p:cNvPicPr>
            <a:picLocks noChangeAspect="1" noChangeArrowheads="1"/>
          </p:cNvPicPr>
          <p:nvPr/>
        </p:nvPicPr>
        <p:blipFill>
          <a:blip r:embed="rId6"/>
          <a:srcRect/>
          <a:stretch>
            <a:fillRect/>
          </a:stretch>
        </p:blipFill>
        <p:spPr bwMode="auto">
          <a:xfrm>
            <a:off x="0" y="4762500"/>
            <a:ext cx="2857500" cy="209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par>
                                <p:cTn id="8" presetID="3" presetClass="entr" presetSubtype="1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blinds(horizontal)">
                                      <p:cBhvr>
                                        <p:cTn id="10" dur="500"/>
                                        <p:tgtEl>
                                          <p:spTgt spid="18436"/>
                                        </p:tgtEl>
                                      </p:cBhvr>
                                    </p:animEffect>
                                  </p:childTnLst>
                                </p:cTn>
                              </p:par>
                              <p:par>
                                <p:cTn id="11" presetID="3" presetClass="entr" presetSubtype="1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blinds(horizontal)">
                                      <p:cBhvr>
                                        <p:cTn id="13" dur="500"/>
                                        <p:tgtEl>
                                          <p:spTgt spid="18441"/>
                                        </p:tgtEl>
                                      </p:cBhvr>
                                    </p:animEffect>
                                  </p:childTnLst>
                                </p:cTn>
                              </p:par>
                              <p:par>
                                <p:cTn id="14" presetID="3" presetClass="entr" presetSubtype="10" fill="hold" nodeType="withEffect">
                                  <p:stCondLst>
                                    <p:cond delay="0"/>
                                  </p:stCondLst>
                                  <p:childTnLst>
                                    <p:set>
                                      <p:cBhvr>
                                        <p:cTn id="15" dur="1" fill="hold">
                                          <p:stCondLst>
                                            <p:cond delay="0"/>
                                          </p:stCondLst>
                                        </p:cTn>
                                        <p:tgtEl>
                                          <p:spTgt spid="11274"/>
                                        </p:tgtEl>
                                        <p:attrNameLst>
                                          <p:attrName>style.visibility</p:attrName>
                                        </p:attrNameLst>
                                      </p:cBhvr>
                                      <p:to>
                                        <p:strVal val="visible"/>
                                      </p:to>
                                    </p:set>
                                    <p:animEffect transition="in" filter="blinds(horizontal)">
                                      <p:cBhvr>
                                        <p:cTn id="16" dur="500"/>
                                        <p:tgtEl>
                                          <p:spTgt spid="11274"/>
                                        </p:tgtEl>
                                      </p:cBhvr>
                                    </p:animEffect>
                                  </p:childTnLst>
                                </p:cTn>
                              </p:par>
                              <p:par>
                                <p:cTn id="17" presetID="3" presetClass="entr" presetSubtype="1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9" dur="500"/>
                                        <p:tgtEl>
                                          <p:spTgt spid="1741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Elastic Potential Energy</a:t>
            </a:r>
          </a:p>
        </p:txBody>
      </p:sp>
      <p:sp>
        <p:nvSpPr>
          <p:cNvPr id="33795" name="Rectangle 3"/>
          <p:cNvSpPr>
            <a:spLocks noGrp="1" noChangeArrowheads="1"/>
          </p:cNvSpPr>
          <p:nvPr>
            <p:ph idx="1"/>
          </p:nvPr>
        </p:nvSpPr>
        <p:spPr>
          <a:xfrm>
            <a:off x="612775" y="1447800"/>
            <a:ext cx="8531225" cy="4648200"/>
          </a:xfrm>
        </p:spPr>
        <p:txBody>
          <a:bodyPr/>
          <a:lstStyle/>
          <a:p>
            <a:pPr eaLnBrk="1" hangingPunct="1">
              <a:lnSpc>
                <a:spcPct val="90000"/>
              </a:lnSpc>
            </a:pPr>
            <a:r>
              <a:rPr lang="en-US"/>
              <a:t>Much of the “pop” of a golf ball off of a drive is the amount of compression within the impact.  The golf ball wants to return to its normal shape…</a:t>
            </a:r>
          </a:p>
          <a:p>
            <a:pPr eaLnBrk="1" hangingPunct="1">
              <a:lnSpc>
                <a:spcPct val="90000"/>
              </a:lnSpc>
            </a:pPr>
            <a:endParaRPr lang="en-US" sz="1400"/>
          </a:p>
        </p:txBody>
      </p:sp>
      <p:pic>
        <p:nvPicPr>
          <p:cNvPr id="1026" name="Picture 2" descr="Wins Continue to Mount for Titleist with Standout Performances on ...">
            <a:extLst>
              <a:ext uri="{FF2B5EF4-FFF2-40B4-BE49-F238E27FC236}">
                <a16:creationId xmlns:a16="http://schemas.microsoft.com/office/drawing/2014/main" id="{94FF0CE6-E516-4DF7-9A85-AFE830FA7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84" y="2514600"/>
            <a:ext cx="6743489" cy="378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Potential Energy</a:t>
            </a:r>
          </a:p>
        </p:txBody>
      </p:sp>
      <p:sp>
        <p:nvSpPr>
          <p:cNvPr id="17411" name="Rectangle 3"/>
          <p:cNvSpPr>
            <a:spLocks noGrp="1" noChangeArrowheads="1"/>
          </p:cNvSpPr>
          <p:nvPr>
            <p:ph idx="1"/>
          </p:nvPr>
        </p:nvSpPr>
        <p:spPr>
          <a:xfrm>
            <a:off x="612775" y="1447800"/>
            <a:ext cx="8531225" cy="4648200"/>
          </a:xfrm>
        </p:spPr>
        <p:txBody>
          <a:bodyPr>
            <a:noAutofit/>
          </a:bodyPr>
          <a:lstStyle/>
          <a:p>
            <a:pPr lvl="1" eaLnBrk="1" hangingPunct="1">
              <a:lnSpc>
                <a:spcPct val="90000"/>
              </a:lnSpc>
            </a:pPr>
            <a:r>
              <a:rPr lang="en-US" sz="3200" dirty="0"/>
              <a:t>2) </a:t>
            </a:r>
            <a:r>
              <a:rPr lang="en-US" sz="3200" u="sng" dirty="0"/>
              <a:t>Gravitational Potential Energy-</a:t>
            </a:r>
            <a:r>
              <a:rPr lang="en-US" sz="3200" dirty="0"/>
              <a:t> energy stored by objects that are lifted off the ground.</a:t>
            </a:r>
          </a:p>
          <a:p>
            <a:pPr lvl="2" eaLnBrk="1" hangingPunct="1">
              <a:lnSpc>
                <a:spcPct val="90000"/>
              </a:lnSpc>
            </a:pPr>
            <a:r>
              <a:rPr lang="en-US" sz="2800" dirty="0"/>
              <a:t>GPE= mass * gravity * height</a:t>
            </a:r>
          </a:p>
          <a:p>
            <a:pPr lvl="2" eaLnBrk="1" hangingPunct="1">
              <a:lnSpc>
                <a:spcPct val="90000"/>
              </a:lnSpc>
            </a:pPr>
            <a:endParaRPr lang="en-US" sz="2800" dirty="0"/>
          </a:p>
          <a:p>
            <a:pPr lvl="4" eaLnBrk="1" hangingPunct="1">
              <a:lnSpc>
                <a:spcPct val="90000"/>
              </a:lnSpc>
              <a:buFont typeface="Wingdings" charset="2"/>
              <a:buNone/>
            </a:pPr>
            <a:r>
              <a:rPr lang="en-US" sz="2400" b="1" dirty="0"/>
              <a:t>	A 65kg rock climber ascends a cliff.  What is the climber’s GPE at a point 35m above the base of the cliff?</a:t>
            </a:r>
          </a:p>
          <a:p>
            <a:pPr lvl="4" eaLnBrk="1" hangingPunct="1">
              <a:lnSpc>
                <a:spcPct val="90000"/>
              </a:lnSpc>
            </a:pPr>
            <a:endParaRPr lang="en-US" sz="2400" dirty="0"/>
          </a:p>
          <a:p>
            <a:pPr lvl="4" eaLnBrk="1" hangingPunct="1">
              <a:lnSpc>
                <a:spcPct val="90000"/>
              </a:lnSpc>
              <a:buFont typeface="Wingdings" charset="2"/>
              <a:buNone/>
            </a:pPr>
            <a:r>
              <a:rPr lang="en-US" sz="2400" dirty="0"/>
              <a:t>		GPE = m * g * h</a:t>
            </a:r>
          </a:p>
          <a:p>
            <a:pPr lvl="4" eaLnBrk="1" hangingPunct="1">
              <a:lnSpc>
                <a:spcPct val="90000"/>
              </a:lnSpc>
              <a:buFont typeface="Wingdings" charset="2"/>
              <a:buNone/>
            </a:pPr>
            <a:r>
              <a:rPr lang="en-US" sz="2400" dirty="0"/>
              <a:t>		GPE = 65kg * 9.8m/s</a:t>
            </a:r>
            <a:r>
              <a:rPr lang="en-US" sz="2400" baseline="30000" dirty="0"/>
              <a:t>2</a:t>
            </a:r>
            <a:r>
              <a:rPr lang="en-US" sz="2400" dirty="0"/>
              <a:t> * 35m</a:t>
            </a:r>
          </a:p>
          <a:p>
            <a:pPr lvl="4" eaLnBrk="1" hangingPunct="1">
              <a:lnSpc>
                <a:spcPct val="90000"/>
              </a:lnSpc>
              <a:buFont typeface="Wingdings" charset="2"/>
              <a:buNone/>
            </a:pPr>
            <a:r>
              <a:rPr lang="en-US" sz="2400" dirty="0"/>
              <a:t>		GPE = 22295 joules</a:t>
            </a:r>
          </a:p>
          <a:p>
            <a:pPr lvl="1" eaLnBrk="1" hangingPunct="1">
              <a:lnSpc>
                <a:spcPct val="90000"/>
              </a:lnSpc>
            </a:pPr>
            <a:endParaRPr lang="en-US" sz="3200" dirty="0"/>
          </a:p>
        </p:txBody>
      </p:sp>
      <p:pic>
        <p:nvPicPr>
          <p:cNvPr id="35844" name="Picture 6"/>
          <p:cNvPicPr>
            <a:picLocks noChangeAspect="1" noChangeArrowheads="1"/>
          </p:cNvPicPr>
          <p:nvPr/>
        </p:nvPicPr>
        <p:blipFill>
          <a:blip r:embed="rId3"/>
          <a:srcRect/>
          <a:stretch>
            <a:fillRect/>
          </a:stretch>
        </p:blipFill>
        <p:spPr bwMode="auto">
          <a:xfrm>
            <a:off x="0" y="3929063"/>
            <a:ext cx="2057400" cy="2928937"/>
          </a:xfrm>
          <a:prstGeom prst="rect">
            <a:avLst/>
          </a:prstGeom>
          <a:noFill/>
          <a:ln w="9525">
            <a:noFill/>
            <a:miter lim="800000"/>
            <a:headEnd/>
            <a:tailEnd/>
          </a:ln>
        </p:spPr>
      </p:pic>
      <p:pic>
        <p:nvPicPr>
          <p:cNvPr id="35845" name="Picture 2" descr="http://nutritiontranslator.files.wordpress.com/2012/01/rock-climbing-rappelling.jpg"/>
          <p:cNvPicPr>
            <a:picLocks noChangeAspect="1" noChangeArrowheads="1"/>
          </p:cNvPicPr>
          <p:nvPr/>
        </p:nvPicPr>
        <p:blipFill>
          <a:blip r:embed="rId4"/>
          <a:srcRect l="2824" r="2824"/>
          <a:stretch>
            <a:fillRect/>
          </a:stretch>
        </p:blipFill>
        <p:spPr bwMode="auto">
          <a:xfrm>
            <a:off x="7624763" y="4724400"/>
            <a:ext cx="1519237"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2" dur="500"/>
                                        <p:tgtEl>
                                          <p:spTgt spid="174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17" dur="500"/>
                                        <p:tgtEl>
                                          <p:spTgt spid="17411">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20" dur="500"/>
                                        <p:tgtEl>
                                          <p:spTgt spid="17411">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23"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http://www.brainstorming.com/uploadSessionImage/thumbnails/s_2601971299710295Cheetah.jpg"/>
          <p:cNvPicPr>
            <a:picLocks noChangeAspect="1" noChangeArrowheads="1"/>
          </p:cNvPicPr>
          <p:nvPr/>
        </p:nvPicPr>
        <p:blipFill>
          <a:blip r:embed="rId3"/>
          <a:srcRect/>
          <a:stretch>
            <a:fillRect/>
          </a:stretch>
        </p:blipFill>
        <p:spPr bwMode="auto">
          <a:xfrm>
            <a:off x="5715000" y="4286250"/>
            <a:ext cx="3429000" cy="2571750"/>
          </a:xfrm>
          <a:prstGeom prst="rect">
            <a:avLst/>
          </a:prstGeom>
          <a:noFill/>
          <a:ln w="9525">
            <a:noFill/>
            <a:miter lim="800000"/>
            <a:headEnd/>
            <a:tailEnd/>
          </a:ln>
        </p:spPr>
      </p:pic>
      <p:pic>
        <p:nvPicPr>
          <p:cNvPr id="37893" name="Picture 4" descr="http://flrec.ifas.ufl.edu/geomatics/wp-content/uploads/2012/04/bowling-460x284.jpg"/>
          <p:cNvPicPr>
            <a:picLocks noChangeAspect="1" noChangeArrowheads="1"/>
          </p:cNvPicPr>
          <p:nvPr/>
        </p:nvPicPr>
        <p:blipFill>
          <a:blip r:embed="rId4"/>
          <a:srcRect/>
          <a:stretch>
            <a:fillRect/>
          </a:stretch>
        </p:blipFill>
        <p:spPr bwMode="auto">
          <a:xfrm>
            <a:off x="0" y="4152900"/>
            <a:ext cx="4381500" cy="2705100"/>
          </a:xfrm>
          <a:prstGeom prst="rect">
            <a:avLst/>
          </a:prstGeom>
          <a:noFill/>
          <a:ln w="9525">
            <a:noFill/>
            <a:miter lim="800000"/>
            <a:headEnd/>
            <a:tailEnd/>
          </a:ln>
        </p:spPr>
      </p:pic>
      <p:pic>
        <p:nvPicPr>
          <p:cNvPr id="37894" name="Picture 6" descr="http://us.123rf.com/400wm/400/400/jgroup/jgroup1005/jgroup100501764/7052859-stubby-little-cannon-firing-on-a-white-background.jpg"/>
          <p:cNvPicPr>
            <a:picLocks noChangeAspect="1" noChangeArrowheads="1"/>
          </p:cNvPicPr>
          <p:nvPr/>
        </p:nvPicPr>
        <p:blipFill>
          <a:blip r:embed="rId5"/>
          <a:srcRect/>
          <a:stretch>
            <a:fillRect/>
          </a:stretch>
        </p:blipFill>
        <p:spPr bwMode="auto">
          <a:xfrm>
            <a:off x="5181600" y="0"/>
            <a:ext cx="3962400" cy="1981200"/>
          </a:xfrm>
          <a:prstGeom prst="rect">
            <a:avLst/>
          </a:prstGeom>
          <a:noFill/>
          <a:ln w="9525">
            <a:noFill/>
            <a:miter lim="800000"/>
            <a:headEnd/>
            <a:tailEnd/>
          </a:ln>
        </p:spPr>
      </p:pic>
      <p:sp>
        <p:nvSpPr>
          <p:cNvPr id="15364" name="Rectangle 3"/>
          <p:cNvSpPr>
            <a:spLocks noGrp="1" noChangeArrowheads="1"/>
          </p:cNvSpPr>
          <p:nvPr>
            <p:ph sz="half" idx="1"/>
          </p:nvPr>
        </p:nvSpPr>
        <p:spPr>
          <a:xfrm>
            <a:off x="678929" y="1752600"/>
            <a:ext cx="8153400" cy="5410200"/>
          </a:xfrm>
        </p:spPr>
        <p:txBody>
          <a:bodyPr>
            <a:normAutofit/>
          </a:bodyPr>
          <a:lstStyle/>
          <a:p>
            <a:pPr eaLnBrk="1" hangingPunct="1">
              <a:lnSpc>
                <a:spcPct val="90000"/>
              </a:lnSpc>
              <a:buFont typeface="Wingdings" charset="2"/>
              <a:buNone/>
            </a:pPr>
            <a:r>
              <a:rPr lang="en-US" sz="3200" u="sng" dirty="0"/>
              <a:t>Kinetic</a:t>
            </a:r>
            <a:r>
              <a:rPr lang="en-US" sz="3200" dirty="0"/>
              <a:t> – energy of motion. Amount of energy depends on objects </a:t>
            </a:r>
            <a:r>
              <a:rPr lang="en-US" sz="3200" b="1" dirty="0"/>
              <a:t>mass</a:t>
            </a:r>
            <a:r>
              <a:rPr lang="en-US" sz="3200" dirty="0"/>
              <a:t> and </a:t>
            </a:r>
            <a:r>
              <a:rPr lang="en-US" sz="3200" b="1" dirty="0"/>
              <a:t>velocity</a:t>
            </a:r>
            <a:r>
              <a:rPr lang="en-US" sz="3200" dirty="0"/>
              <a:t>.</a:t>
            </a:r>
          </a:p>
          <a:p>
            <a:pPr lvl="1" eaLnBrk="1" hangingPunct="1">
              <a:lnSpc>
                <a:spcPct val="90000"/>
              </a:lnSpc>
            </a:pPr>
            <a:r>
              <a:rPr lang="en-US" sz="2800" u="sng" dirty="0"/>
              <a:t>Formula</a:t>
            </a:r>
          </a:p>
          <a:p>
            <a:pPr lvl="2" eaLnBrk="1" hangingPunct="1">
              <a:lnSpc>
                <a:spcPct val="90000"/>
              </a:lnSpc>
            </a:pPr>
            <a:r>
              <a:rPr lang="en-US" sz="2800" dirty="0"/>
              <a:t>KE = ½ m * v</a:t>
            </a:r>
            <a:r>
              <a:rPr lang="en-US" sz="2800" baseline="30000" dirty="0"/>
              <a:t>2</a:t>
            </a:r>
          </a:p>
          <a:p>
            <a:pPr lvl="2" eaLnBrk="1" hangingPunct="1">
              <a:lnSpc>
                <a:spcPct val="90000"/>
              </a:lnSpc>
            </a:pPr>
            <a:r>
              <a:rPr lang="en-US" sz="2800" dirty="0"/>
              <a:t>Units = Joules</a:t>
            </a:r>
          </a:p>
          <a:p>
            <a:pPr eaLnBrk="1" hangingPunct="1">
              <a:lnSpc>
                <a:spcPct val="90000"/>
              </a:lnSpc>
              <a:buFont typeface="Wingdings" charset="2"/>
              <a:buNone/>
            </a:pPr>
            <a:endParaRPr lang="en-US" sz="1800" dirty="0"/>
          </a:p>
          <a:p>
            <a:pPr lvl="1" eaLnBrk="1" hangingPunct="1">
              <a:lnSpc>
                <a:spcPct val="90000"/>
              </a:lnSpc>
              <a:buFont typeface="Wingdings 2" charset="2"/>
              <a:buNone/>
            </a:pPr>
            <a:endParaRPr lang="en-US" sz="1600" dirty="0"/>
          </a:p>
        </p:txBody>
      </p:sp>
      <p:sp>
        <p:nvSpPr>
          <p:cNvPr id="37890" name="Rectangle 2"/>
          <p:cNvSpPr>
            <a:spLocks noGrp="1" noChangeArrowheads="1"/>
          </p:cNvSpPr>
          <p:nvPr>
            <p:ph type="title"/>
          </p:nvPr>
        </p:nvSpPr>
        <p:spPr/>
        <p:txBody>
          <a:bodyPr/>
          <a:lstStyle/>
          <a:p>
            <a:pPr eaLnBrk="1" hangingPunct="1"/>
            <a:r>
              <a:rPr lang="en-US" dirty="0"/>
              <a:t>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Effect transition="in" filter="blinds(horizontal)">
                                      <p:cBhvr>
                                        <p:cTn id="7" dur="500"/>
                                        <p:tgtEl>
                                          <p:spTgt spid="1536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0" dur="500"/>
                                        <p:tgtEl>
                                          <p:spTgt spid="1536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15"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15746</TotalTime>
  <Words>2104</Words>
  <Application>Microsoft Office PowerPoint</Application>
  <PresentationFormat>On-screen Show (4:3)</PresentationFormat>
  <Paragraphs>251</Paragraphs>
  <Slides>41</Slides>
  <Notes>25</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Gill Sans MT</vt:lpstr>
      <vt:lpstr>Impact</vt:lpstr>
      <vt:lpstr>Tw Cen MT</vt:lpstr>
      <vt:lpstr>Wingdings</vt:lpstr>
      <vt:lpstr>Wingdings 2</vt:lpstr>
      <vt:lpstr>Badge</vt:lpstr>
      <vt:lpstr>Energy!</vt:lpstr>
      <vt:lpstr>1) What is energy? What does it deal with?    2) Something or Someone with energy. What does it look like vs. something that doesn’t?</vt:lpstr>
      <vt:lpstr>PowerPoint Presentation</vt:lpstr>
      <vt:lpstr>PowerPoint Presentation</vt:lpstr>
      <vt:lpstr>Energy!</vt:lpstr>
      <vt:lpstr>Potential Energy</vt:lpstr>
      <vt:lpstr>Elastic Potential Energy</vt:lpstr>
      <vt:lpstr>Potential Energy</vt:lpstr>
      <vt:lpstr>Kinetic Energy</vt:lpstr>
      <vt:lpstr>Kinetic Energy</vt:lpstr>
      <vt:lpstr>Practice Questions</vt:lpstr>
      <vt:lpstr>The 7 Types of Energy!</vt:lpstr>
      <vt:lpstr>The 7 Types of Energy!</vt:lpstr>
      <vt:lpstr>The 7 Types of Energy!</vt:lpstr>
      <vt:lpstr>The 7 Types of Energy!</vt:lpstr>
      <vt:lpstr>The 7 Types of Energy!</vt:lpstr>
      <vt:lpstr>Law of Conservation of Energy</vt:lpstr>
      <vt:lpstr>Law of Conservation of Energy</vt:lpstr>
      <vt:lpstr>Law of Conservation of Energy</vt:lpstr>
      <vt:lpstr>Law of Conservation of Energy</vt:lpstr>
      <vt:lpstr>But a Roller Coaster is not just a fall…</vt:lpstr>
      <vt:lpstr>Energy Changes on the Roller Coaster</vt:lpstr>
      <vt:lpstr>Energy Conversions</vt:lpstr>
      <vt:lpstr>Energy Conversion Example:</vt:lpstr>
      <vt:lpstr>Explain this conversion of energy</vt:lpstr>
      <vt:lpstr>Explain this conversion of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Waves and Wave Properties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setup_WHS</dc:creator>
  <cp:lastModifiedBy>Matt Halverson</cp:lastModifiedBy>
  <cp:revision>124</cp:revision>
  <dcterms:created xsi:type="dcterms:W3CDTF">2015-01-22T02:13:33Z</dcterms:created>
  <dcterms:modified xsi:type="dcterms:W3CDTF">2023-05-04T16:11:53Z</dcterms:modified>
</cp:coreProperties>
</file>